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3" r:id="rId1"/>
  </p:sldMasterIdLst>
  <p:sldIdLst>
    <p:sldId id="256" r:id="rId2"/>
    <p:sldId id="258" r:id="rId3"/>
    <p:sldId id="259" r:id="rId4"/>
    <p:sldId id="260" r:id="rId5"/>
    <p:sldId id="261" r:id="rId6"/>
    <p:sldId id="262" r:id="rId7"/>
    <p:sldId id="263" r:id="rId8"/>
    <p:sldId id="266" r:id="rId9"/>
    <p:sldId id="265"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59"/>
  </p:normalViewPr>
  <p:slideViewPr>
    <p:cSldViewPr snapToGrid="0" snapToObjects="1">
      <p:cViewPr>
        <p:scale>
          <a:sx n="100" d="100"/>
          <a:sy n="100" d="100"/>
        </p:scale>
        <p:origin x="144"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3T19:45:23.702"/>
    </inkml:context>
    <inkml:brush xml:id="br0">
      <inkml:brushProperty name="width" value="0.05" units="cm"/>
      <inkml:brushProperty name="height" value="0.05" units="cm"/>
      <inkml:brushProperty name="color" value="#E71224"/>
    </inkml:brush>
  </inkml:definitions>
  <inkml:trace contextRef="#ctx0" brushRef="#br0">0 1 24575,'0'5'0,"0"-1"0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3T19:45:24.836"/>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3T19:45:29.404"/>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3T19:45:34.359"/>
    </inkml:context>
    <inkml:brush xml:id="br0">
      <inkml:brushProperty name="width" value="0.05" units="cm"/>
      <inkml:brushProperty name="height" value="0.05" units="cm"/>
      <inkml:brushProperty name="color" value="#E71224"/>
    </inkml:brush>
  </inkml:definitions>
  <inkml:trace contextRef="#ctx0" brushRef="#br0">1 1 24575,'0'5'0,"0"-1"0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10/6/21</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249108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10/6/21</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38992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10/6/21</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1678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10/6/21</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33773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10/6/21</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17969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10/6/21</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19134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10/6/21</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80418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10/6/21</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4426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10/6/21</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77757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10/6/21</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3774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10/6/21</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79957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10/6/21</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130769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slideLayout" Target="../slideLayouts/slideLayout1.xml"/><Relationship Id="rId7" Type="http://schemas.openxmlformats.org/officeDocument/2006/relationships/customXml" Target="../ink/ink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customXml" Target="../ink/ink1.xml"/><Relationship Id="rId10"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customXml" Target="../ink/ink4.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https://encrypted-tbn0.gstatic.com/images?q=tbn:ANd9GcScqabvE9BA-kC5WNC2LjRbrDYQRYlAd8C4JA&amp;usqp=CAU" TargetMode="External"/><Relationship Id="rId3" Type="http://schemas.openxmlformats.org/officeDocument/2006/relationships/slideLayout" Target="../slideLayouts/slideLayout6.xml"/><Relationship Id="rId7" Type="http://schemas.openxmlformats.org/officeDocument/2006/relationships/image" Target="https://encrypted-tbn0.gstatic.com/images?q=tbn:ANd9GcTtNXL-3Rs4dKW0vhlD5QyqCXIKuZDxS9GgDQ&amp;usqp=CAU" TargetMode="External"/><Relationship Id="rId12" Type="http://schemas.openxmlformats.org/officeDocument/2006/relationships/image" Target="../media/image28.jpe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3.png"/><Relationship Id="rId11" Type="http://schemas.openxmlformats.org/officeDocument/2006/relationships/image" Target="../media/image27.jpeg"/><Relationship Id="rId5" Type="http://schemas.openxmlformats.org/officeDocument/2006/relationships/image" Target="../media/image22.jpeg"/><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image" Target="../media/image25.jpeg"/><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hyperlink" Target="http://en.wikipedia.org/wiki/Culture"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6.xml"/><Relationship Id="rId7" Type="http://schemas.openxmlformats.org/officeDocument/2006/relationships/image" Target="../media/image8.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svg"/><Relationship Id="rId12"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6.sv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6.xml"/><Relationship Id="rId7" Type="http://schemas.openxmlformats.org/officeDocument/2006/relationships/image" Target="../media/image19.jpe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https://encrypted-tbn0.gstatic.com/images?q=tbn:ANd9GcRVjlclYY01CEFbnP7CGk804qZGDPJXbVbQew&amp;usqp=CAU" TargetMode="External"/><Relationship Id="rId5" Type="http://schemas.openxmlformats.org/officeDocument/2006/relationships/image" Target="../media/image18.jpeg"/><Relationship Id="rId10" Type="http://schemas.openxmlformats.org/officeDocument/2006/relationships/image" Target="../media/image3.png"/><Relationship Id="rId4" Type="http://schemas.openxmlformats.org/officeDocument/2006/relationships/image" Target="../media/image17.jpeg"/><Relationship Id="rId9" Type="http://schemas.openxmlformats.org/officeDocument/2006/relationships/image" Target="https://gottsusa.files.wordpress.com/2015/08/sarkozy-and-merkel-air-kssing.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24" name="Picture 3">
            <a:extLst>
              <a:ext uri="{FF2B5EF4-FFF2-40B4-BE49-F238E27FC236}">
                <a16:creationId xmlns:a16="http://schemas.microsoft.com/office/drawing/2014/main" id="{2BA3DDBF-06E9-4070-A400-E567140B4F50}"/>
              </a:ext>
            </a:extLst>
          </p:cNvPr>
          <p:cNvPicPr>
            <a:picLocks noChangeAspect="1"/>
          </p:cNvPicPr>
          <p:nvPr/>
        </p:nvPicPr>
        <p:blipFill rotWithShape="1">
          <a:blip r:embed="rId4">
            <a:alphaModFix amt="40000"/>
          </a:blip>
          <a:srcRect t="15710" r="-1" b="-1"/>
          <a:stretch/>
        </p:blipFill>
        <p:spPr>
          <a:xfrm>
            <a:off x="-1526" y="251575"/>
            <a:ext cx="12188951" cy="6857990"/>
          </a:xfrm>
          <a:prstGeom prst="rect">
            <a:avLst/>
          </a:prstGeom>
        </p:spPr>
      </p:pic>
      <p:grpSp>
        <p:nvGrpSpPr>
          <p:cNvPr id="25"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8F5BB3F-AB9F-C844-B130-B2623EC433D1}"/>
              </a:ext>
            </a:extLst>
          </p:cNvPr>
          <p:cNvSpPr>
            <a:spLocks noGrp="1"/>
          </p:cNvSpPr>
          <p:nvPr>
            <p:ph type="ctrTitle"/>
          </p:nvPr>
        </p:nvSpPr>
        <p:spPr>
          <a:xfrm>
            <a:off x="2562606" y="1122363"/>
            <a:ext cx="7063739" cy="2387600"/>
          </a:xfrm>
        </p:spPr>
        <p:txBody>
          <a:bodyPr>
            <a:normAutofit/>
          </a:bodyPr>
          <a:lstStyle/>
          <a:p>
            <a:r>
              <a:rPr lang="en-US" dirty="0">
                <a:solidFill>
                  <a:srgbClr val="FFFFFF"/>
                </a:solidFill>
              </a:rPr>
              <a:t>Immigrants and Use of Nonverbal in New Culture</a:t>
            </a:r>
          </a:p>
        </p:txBody>
      </p:sp>
      <p:sp>
        <p:nvSpPr>
          <p:cNvPr id="3" name="Subtitle 2">
            <a:extLst>
              <a:ext uri="{FF2B5EF4-FFF2-40B4-BE49-F238E27FC236}">
                <a16:creationId xmlns:a16="http://schemas.microsoft.com/office/drawing/2014/main" id="{1F91DBFE-C61A-B94F-B3B3-3811D292E0D9}"/>
              </a:ext>
            </a:extLst>
          </p:cNvPr>
          <p:cNvSpPr>
            <a:spLocks noGrp="1"/>
          </p:cNvSpPr>
          <p:nvPr>
            <p:ph type="subTitle" idx="1"/>
          </p:nvPr>
        </p:nvSpPr>
        <p:spPr>
          <a:xfrm>
            <a:off x="2562606" y="3602038"/>
            <a:ext cx="7063739" cy="1655762"/>
          </a:xfrm>
        </p:spPr>
        <p:txBody>
          <a:bodyPr>
            <a:normAutofit/>
          </a:bodyPr>
          <a:lstStyle/>
          <a:p>
            <a:r>
              <a:rPr lang="en-US" sz="5400" dirty="0" err="1">
                <a:solidFill>
                  <a:srgbClr val="FFFFFF"/>
                </a:solidFill>
              </a:rPr>
              <a:t>Sheida</a:t>
            </a:r>
            <a:r>
              <a:rPr lang="en-US" sz="5400" dirty="0">
                <a:solidFill>
                  <a:srgbClr val="FFFFFF"/>
                </a:solidFill>
              </a:rPr>
              <a:t> </a:t>
            </a:r>
            <a:r>
              <a:rPr lang="en-US" sz="5400" dirty="0" err="1">
                <a:solidFill>
                  <a:srgbClr val="FFFFFF"/>
                </a:solidFill>
              </a:rPr>
              <a:t>Shirvani</a:t>
            </a:r>
            <a:r>
              <a:rPr lang="en-US" sz="5400" dirty="0">
                <a:solidFill>
                  <a:srgbClr val="FFFFFF"/>
                </a:solidFill>
              </a:rPr>
              <a:t>, </a:t>
            </a:r>
            <a:r>
              <a:rPr lang="en-US" sz="5400" dirty="0" err="1">
                <a:solidFill>
                  <a:srgbClr val="FFFFFF"/>
                </a:solidFill>
              </a:rPr>
              <a:t>Ph.D</a:t>
            </a:r>
            <a:endParaRPr lang="en-US" sz="5400" dirty="0">
              <a:solidFill>
                <a:srgbClr val="FFFFFF"/>
              </a:solidFill>
            </a:endParaRPr>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C42B47A-4468-ED47-A26C-DDE0E10A60D0}"/>
                  </a:ext>
                </a:extLst>
              </p14:cNvPr>
              <p14:cNvContentPartPr/>
              <p14:nvPr/>
            </p14:nvContentPartPr>
            <p14:xfrm>
              <a:off x="5152342" y="2763315"/>
              <a:ext cx="360" cy="3960"/>
            </p14:xfrm>
          </p:contentPart>
        </mc:Choice>
        <mc:Fallback xmlns="">
          <p:pic>
            <p:nvPicPr>
              <p:cNvPr id="5" name="Ink 4">
                <a:extLst>
                  <a:ext uri="{FF2B5EF4-FFF2-40B4-BE49-F238E27FC236}">
                    <a16:creationId xmlns:a16="http://schemas.microsoft.com/office/drawing/2014/main" id="{FC42B47A-4468-ED47-A26C-DDE0E10A60D0}"/>
                  </a:ext>
                </a:extLst>
              </p:cNvPr>
              <p:cNvPicPr/>
              <p:nvPr/>
            </p:nvPicPr>
            <p:blipFill>
              <a:blip r:embed="rId6"/>
              <a:stretch>
                <a:fillRect/>
              </a:stretch>
            </p:blipFill>
            <p:spPr>
              <a:xfrm>
                <a:off x="5143342" y="2754675"/>
                <a:ext cx="18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47BB1C8-DD47-A54A-B769-877C2476CA0A}"/>
                  </a:ext>
                </a:extLst>
              </p14:cNvPr>
              <p14:cNvContentPartPr/>
              <p14:nvPr/>
            </p14:nvContentPartPr>
            <p14:xfrm>
              <a:off x="4898182" y="3138795"/>
              <a:ext cx="360" cy="360"/>
            </p14:xfrm>
          </p:contentPart>
        </mc:Choice>
        <mc:Fallback xmlns="">
          <p:pic>
            <p:nvPicPr>
              <p:cNvPr id="6" name="Ink 5">
                <a:extLst>
                  <a:ext uri="{FF2B5EF4-FFF2-40B4-BE49-F238E27FC236}">
                    <a16:creationId xmlns:a16="http://schemas.microsoft.com/office/drawing/2014/main" id="{247BB1C8-DD47-A54A-B769-877C2476CA0A}"/>
                  </a:ext>
                </a:extLst>
              </p:cNvPr>
              <p:cNvPicPr/>
              <p:nvPr/>
            </p:nvPicPr>
            <p:blipFill>
              <a:blip r:embed="rId6"/>
              <a:stretch>
                <a:fillRect/>
              </a:stretch>
            </p:blipFill>
            <p:spPr>
              <a:xfrm>
                <a:off x="4889182" y="31301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D75005E-C774-4741-B66E-02A547191D09}"/>
                  </a:ext>
                </a:extLst>
              </p14:cNvPr>
              <p14:cNvContentPartPr/>
              <p14:nvPr/>
            </p14:nvContentPartPr>
            <p14:xfrm>
              <a:off x="5275102" y="3035835"/>
              <a:ext cx="360" cy="360"/>
            </p14:xfrm>
          </p:contentPart>
        </mc:Choice>
        <mc:Fallback xmlns="">
          <p:pic>
            <p:nvPicPr>
              <p:cNvPr id="7" name="Ink 6">
                <a:extLst>
                  <a:ext uri="{FF2B5EF4-FFF2-40B4-BE49-F238E27FC236}">
                    <a16:creationId xmlns:a16="http://schemas.microsoft.com/office/drawing/2014/main" id="{6D75005E-C774-4741-B66E-02A547191D09}"/>
                  </a:ext>
                </a:extLst>
              </p:cNvPr>
              <p:cNvPicPr/>
              <p:nvPr/>
            </p:nvPicPr>
            <p:blipFill>
              <a:blip r:embed="rId6"/>
              <a:stretch>
                <a:fillRect/>
              </a:stretch>
            </p:blipFill>
            <p:spPr>
              <a:xfrm>
                <a:off x="5266462" y="30268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4401A834-6FA2-854E-98C8-038E03380B31}"/>
                  </a:ext>
                </a:extLst>
              </p14:cNvPr>
              <p14:cNvContentPartPr/>
              <p14:nvPr/>
            </p14:nvContentPartPr>
            <p14:xfrm>
              <a:off x="4474462" y="2999835"/>
              <a:ext cx="360" cy="3960"/>
            </p14:xfrm>
          </p:contentPart>
        </mc:Choice>
        <mc:Fallback xmlns="">
          <p:pic>
            <p:nvPicPr>
              <p:cNvPr id="8" name="Ink 7">
                <a:extLst>
                  <a:ext uri="{FF2B5EF4-FFF2-40B4-BE49-F238E27FC236}">
                    <a16:creationId xmlns:a16="http://schemas.microsoft.com/office/drawing/2014/main" id="{4401A834-6FA2-854E-98C8-038E03380B31}"/>
                  </a:ext>
                </a:extLst>
              </p:cNvPr>
              <p:cNvPicPr/>
              <p:nvPr/>
            </p:nvPicPr>
            <p:blipFill>
              <a:blip r:embed="rId6"/>
              <a:stretch>
                <a:fillRect/>
              </a:stretch>
            </p:blipFill>
            <p:spPr>
              <a:xfrm>
                <a:off x="4465822" y="2991195"/>
                <a:ext cx="18000" cy="21600"/>
              </a:xfrm>
              <a:prstGeom prst="rect">
                <a:avLst/>
              </a:prstGeom>
            </p:spPr>
          </p:pic>
        </mc:Fallback>
      </mc:AlternateContent>
      <p:pic>
        <p:nvPicPr>
          <p:cNvPr id="13" name="Audio Recording Oct 5, 2021 at 3:47:58 PM" descr="Audio Recording Oct 5, 2021 at 3:47:58 PM">
            <a:hlinkClick r:id="" action="ppaction://media"/>
            <a:extLst>
              <a:ext uri="{FF2B5EF4-FFF2-40B4-BE49-F238E27FC236}">
                <a16:creationId xmlns:a16="http://schemas.microsoft.com/office/drawing/2014/main" id="{38DD7050-1D43-8740-B8D8-366BCBB4D97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823742" y="1157630"/>
            <a:ext cx="812800" cy="812800"/>
          </a:xfrm>
          <a:prstGeom prst="rect">
            <a:avLst/>
          </a:prstGeom>
        </p:spPr>
      </p:pic>
    </p:spTree>
    <p:extLst>
      <p:ext uri="{BB962C8B-B14F-4D97-AF65-F5344CB8AC3E}">
        <p14:creationId xmlns:p14="http://schemas.microsoft.com/office/powerpoint/2010/main" val="3868877103"/>
      </p:ext>
    </p:extLst>
  </p:cSld>
  <p:clrMapOvr>
    <a:masterClrMapping/>
  </p:clrMapOvr>
  <mc:AlternateContent xmlns:mc="http://schemas.openxmlformats.org/markup-compatibility/2006" xmlns:p14="http://schemas.microsoft.com/office/powerpoint/2010/main">
    <mc:Choice Requires="p14">
      <p:transition spd="slow" p14:dur="2000" advTm="12606"/>
    </mc:Choice>
    <mc:Fallback xmlns="">
      <p:transition spd="slow" advTm="126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A0DCD1-94B9-D54A-A297-28563AF8EAD1}"/>
              </a:ext>
            </a:extLst>
          </p:cNvPr>
          <p:cNvSpPr>
            <a:spLocks noGrp="1"/>
          </p:cNvSpPr>
          <p:nvPr>
            <p:ph type="title"/>
          </p:nvPr>
        </p:nvSpPr>
        <p:spPr>
          <a:xfrm>
            <a:off x="766445" y="152400"/>
            <a:ext cx="10659110" cy="1325563"/>
          </a:xfrm>
        </p:spPr>
        <p:txBody>
          <a:bodyPr/>
          <a:lstStyle/>
          <a:p>
            <a:r>
              <a:rPr lang="en-US" dirty="0"/>
              <a:t>Samples Of Nonverbal and Cultures</a:t>
            </a:r>
          </a:p>
        </p:txBody>
      </p:sp>
      <p:pic>
        <p:nvPicPr>
          <p:cNvPr id="7" name="Picture 6" descr="Two people looking at each other&#10;&#10;Description automatically generated">
            <a:extLst>
              <a:ext uri="{FF2B5EF4-FFF2-40B4-BE49-F238E27FC236}">
                <a16:creationId xmlns:a16="http://schemas.microsoft.com/office/drawing/2014/main" id="{3D88BCA1-9806-C940-BF33-47190D8EFB6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4578" y="2021205"/>
            <a:ext cx="1747520" cy="1158240"/>
          </a:xfrm>
          <a:prstGeom prst="rect">
            <a:avLst/>
          </a:prstGeom>
          <a:noFill/>
          <a:ln>
            <a:noFill/>
          </a:ln>
        </p:spPr>
      </p:pic>
      <p:pic>
        <p:nvPicPr>
          <p:cNvPr id="11" name="Content Placeholder 7" descr="A close-up of a baby's hands&#10;&#10;Description automatically generated with medium confidence">
            <a:extLst>
              <a:ext uri="{FF2B5EF4-FFF2-40B4-BE49-F238E27FC236}">
                <a16:creationId xmlns:a16="http://schemas.microsoft.com/office/drawing/2014/main" id="{86CDCFCB-5803-0747-8208-294A0BE6D5DC}"/>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3280375" y="2021205"/>
            <a:ext cx="1587500" cy="1325563"/>
          </a:xfrm>
          <a:prstGeom prst="rect">
            <a:avLst/>
          </a:prstGeom>
          <a:noFill/>
          <a:ln>
            <a:noFill/>
          </a:ln>
        </p:spPr>
      </p:pic>
      <p:sp>
        <p:nvSpPr>
          <p:cNvPr id="13" name="Rectangle 4">
            <a:extLst>
              <a:ext uri="{FF2B5EF4-FFF2-40B4-BE49-F238E27FC236}">
                <a16:creationId xmlns:a16="http://schemas.microsoft.com/office/drawing/2014/main" id="{E0F3291B-9B54-4244-B206-EFB5DD6AF62C}"/>
              </a:ext>
            </a:extLst>
          </p:cNvPr>
          <p:cNvSpPr>
            <a:spLocks noChangeArrowheads="1"/>
          </p:cNvSpPr>
          <p:nvPr/>
        </p:nvSpPr>
        <p:spPr bwMode="auto">
          <a:xfrm>
            <a:off x="5202314" y="2099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descr="Proxemics: Territories within Proxemics">
            <a:extLst>
              <a:ext uri="{FF2B5EF4-FFF2-40B4-BE49-F238E27FC236}">
                <a16:creationId xmlns:a16="http://schemas.microsoft.com/office/drawing/2014/main" id="{A14A10A7-AC57-3142-9A28-4968B8C50FC3}"/>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202314" y="2099945"/>
            <a:ext cx="2057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Graphical user interface&#10;&#10;Description automatically generated">
            <a:extLst>
              <a:ext uri="{FF2B5EF4-FFF2-40B4-BE49-F238E27FC236}">
                <a16:creationId xmlns:a16="http://schemas.microsoft.com/office/drawing/2014/main" id="{13AE81CA-E2E7-D94F-9D93-4CCD16B9C58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798419" y="2021205"/>
            <a:ext cx="1776933" cy="1158229"/>
          </a:xfrm>
          <a:prstGeom prst="rect">
            <a:avLst/>
          </a:prstGeom>
          <a:noFill/>
          <a:ln>
            <a:noFill/>
          </a:ln>
        </p:spPr>
      </p:pic>
      <p:pic>
        <p:nvPicPr>
          <p:cNvPr id="17" name="Picture 16" descr="A picture containing person, child, sitting, little&#10;&#10;Description automatically generated">
            <a:extLst>
              <a:ext uri="{FF2B5EF4-FFF2-40B4-BE49-F238E27FC236}">
                <a16:creationId xmlns:a16="http://schemas.microsoft.com/office/drawing/2014/main" id="{C799EF9D-CF4B-4E46-A060-877F97A05EA3}"/>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776695" y="3786707"/>
            <a:ext cx="1503680" cy="1351280"/>
          </a:xfrm>
          <a:prstGeom prst="rect">
            <a:avLst/>
          </a:prstGeom>
          <a:noFill/>
          <a:ln>
            <a:noFill/>
          </a:ln>
        </p:spPr>
      </p:pic>
      <p:pic>
        <p:nvPicPr>
          <p:cNvPr id="18" name="Picture 17" descr="A picture containing text&#10;&#10;Description automatically generated">
            <a:extLst>
              <a:ext uri="{FF2B5EF4-FFF2-40B4-BE49-F238E27FC236}">
                <a16:creationId xmlns:a16="http://schemas.microsoft.com/office/drawing/2014/main" id="{06BEFDB9-09A3-8042-863D-020E2E06410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806159" y="3756025"/>
            <a:ext cx="1635760" cy="1239520"/>
          </a:xfrm>
          <a:prstGeom prst="rect">
            <a:avLst/>
          </a:prstGeom>
          <a:noFill/>
          <a:ln>
            <a:noFill/>
          </a:ln>
        </p:spPr>
      </p:pic>
      <p:pic>
        <p:nvPicPr>
          <p:cNvPr id="19" name="Picture 18" descr="A collage of a person&#10;&#10;Description automatically generated with medium confidence">
            <a:extLst>
              <a:ext uri="{FF2B5EF4-FFF2-40B4-BE49-F238E27FC236}">
                <a16:creationId xmlns:a16="http://schemas.microsoft.com/office/drawing/2014/main" id="{E83161F2-F84F-2B49-961B-AE79ABD39B9B}"/>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5926459" y="3857970"/>
            <a:ext cx="1808480" cy="1127760"/>
          </a:xfrm>
          <a:prstGeom prst="rect">
            <a:avLst/>
          </a:prstGeom>
          <a:noFill/>
          <a:ln>
            <a:noFill/>
          </a:ln>
        </p:spPr>
      </p:pic>
      <p:sp>
        <p:nvSpPr>
          <p:cNvPr id="21" name="Rectangle 10">
            <a:extLst>
              <a:ext uri="{FF2B5EF4-FFF2-40B4-BE49-F238E27FC236}">
                <a16:creationId xmlns:a16="http://schemas.microsoft.com/office/drawing/2014/main" id="{C438C661-F585-F74A-A87F-9261D4FE92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2">
            <a:extLst>
              <a:ext uri="{FF2B5EF4-FFF2-40B4-BE49-F238E27FC236}">
                <a16:creationId xmlns:a16="http://schemas.microsoft.com/office/drawing/2014/main" id="{195DC9DB-0DE0-1949-83F3-78514766040C}"/>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4">
            <a:extLst>
              <a:ext uri="{FF2B5EF4-FFF2-40B4-BE49-F238E27FC236}">
                <a16:creationId xmlns:a16="http://schemas.microsoft.com/office/drawing/2014/main" id="{7196F6E3-7486-4346-ABCA-C7B530602B13}"/>
              </a:ext>
            </a:extLst>
          </p:cNvPr>
          <p:cNvSpPr>
            <a:spLocks noChangeArrowheads="1"/>
          </p:cNvSpPr>
          <p:nvPr/>
        </p:nvSpPr>
        <p:spPr bwMode="auto">
          <a:xfrm>
            <a:off x="304800" y="-81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6">
            <a:extLst>
              <a:ext uri="{FF2B5EF4-FFF2-40B4-BE49-F238E27FC236}">
                <a16:creationId xmlns:a16="http://schemas.microsoft.com/office/drawing/2014/main" id="{E083C0A4-B71F-2D48-9EBB-8D6DF7E1D1D2}"/>
              </a:ext>
            </a:extLst>
          </p:cNvPr>
          <p:cNvSpPr>
            <a:spLocks noChangeArrowheads="1"/>
          </p:cNvSpPr>
          <p:nvPr/>
        </p:nvSpPr>
        <p:spPr bwMode="auto">
          <a:xfrm>
            <a:off x="8911627" y="38014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9" name="Picture 9" descr="Types of Nonverbal Communication | Introduction to Communication">
            <a:extLst>
              <a:ext uri="{FF2B5EF4-FFF2-40B4-BE49-F238E27FC236}">
                <a16:creationId xmlns:a16="http://schemas.microsoft.com/office/drawing/2014/main" id="{289C7FC6-945D-5A43-9174-9BC8C4697CA3}"/>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8911627" y="3801416"/>
            <a:ext cx="12446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Oct 7, 2021 at 2:14:40 PM" descr="Audio Recording Oct 7, 2021 at 2:14:40 PM">
            <a:hlinkClick r:id="" action="ppaction://media"/>
            <a:extLst>
              <a:ext uri="{FF2B5EF4-FFF2-40B4-BE49-F238E27FC236}">
                <a16:creationId xmlns:a16="http://schemas.microsoft.com/office/drawing/2014/main" id="{66FEDE12-D577-C54D-A5FD-6F4150B3A9D5}"/>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749827" y="1257935"/>
            <a:ext cx="812800" cy="812800"/>
          </a:xfrm>
          <a:prstGeom prst="rect">
            <a:avLst/>
          </a:prstGeom>
        </p:spPr>
      </p:pic>
    </p:spTree>
    <p:extLst>
      <p:ext uri="{BB962C8B-B14F-4D97-AF65-F5344CB8AC3E}">
        <p14:creationId xmlns:p14="http://schemas.microsoft.com/office/powerpoint/2010/main" val="3046338522"/>
      </p:ext>
    </p:extLst>
  </p:cSld>
  <p:clrMapOvr>
    <a:masterClrMapping/>
  </p:clrMapOvr>
  <mc:AlternateContent xmlns:mc="http://schemas.openxmlformats.org/markup-compatibility/2006" xmlns:p14="http://schemas.microsoft.com/office/powerpoint/2010/main">
    <mc:Choice Requires="p14">
      <p:transition spd="slow" p14:dur="2000" advTm="1176"/>
    </mc:Choice>
    <mc:Fallback xmlns="">
      <p:transition spd="slow" advTm="11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33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FD1E-8415-6640-BBAE-9DEEF94D1A10}"/>
              </a:ext>
            </a:extLst>
          </p:cNvPr>
          <p:cNvSpPr>
            <a:spLocks noGrp="1"/>
          </p:cNvSpPr>
          <p:nvPr>
            <p:ph type="title"/>
          </p:nvPr>
        </p:nvSpPr>
        <p:spPr/>
        <p:txBody>
          <a:bodyPr vert="horz" lIns="91440" tIns="45720" rIns="91440" bIns="45720" rtlCol="0" anchor="b">
            <a:normAutofit/>
          </a:bodyPr>
          <a:lstStyle/>
          <a:p>
            <a:r>
              <a:rPr lang="en-US" dirty="0"/>
              <a:t>Definition of Culture</a:t>
            </a:r>
          </a:p>
        </p:txBody>
      </p:sp>
      <p:sp>
        <p:nvSpPr>
          <p:cNvPr id="6" name="Content Placeholder 5">
            <a:extLst>
              <a:ext uri="{FF2B5EF4-FFF2-40B4-BE49-F238E27FC236}">
                <a16:creationId xmlns:a16="http://schemas.microsoft.com/office/drawing/2014/main" id="{EDF524DA-9045-5847-B9AC-DD77B5C4A2A7}"/>
              </a:ext>
            </a:extLst>
          </p:cNvPr>
          <p:cNvSpPr>
            <a:spLocks noGrp="1"/>
          </p:cNvSpPr>
          <p:nvPr>
            <p:ph idx="1"/>
          </p:nvPr>
        </p:nvSpPr>
        <p:spPr/>
        <p:txBody>
          <a:bodyPr>
            <a:normAutofit fontScale="70000" lnSpcReduction="20000"/>
          </a:bodyPr>
          <a:lstStyle/>
          <a:p>
            <a:r>
              <a:rPr lang="en-US" sz="3800" dirty="0"/>
              <a:t>Globalization makes culture no more bound to a geographical area, race or religion.</a:t>
            </a:r>
          </a:p>
          <a:p>
            <a:endParaRPr lang="en-US" sz="3800" dirty="0"/>
          </a:p>
          <a:p>
            <a:r>
              <a:rPr lang="en-US" sz="3800" dirty="0"/>
              <a:t>Culture the social behavior and norms found in human societies, as well as the knowledge, beliefs, arts, laws, customs, capabilities, and habits of the individuals in these groups.  </a:t>
            </a:r>
          </a:p>
          <a:p>
            <a:endParaRPr lang="en-US" sz="3800" dirty="0"/>
          </a:p>
          <a:p>
            <a:r>
              <a:rPr lang="en-US" sz="3800" dirty="0"/>
              <a:t>We attain culture through the learning processes of enculturation and socialization, which is shown by the diversity of cultures across societies. </a:t>
            </a:r>
          </a:p>
          <a:p>
            <a:pPr marL="0" indent="0">
              <a:buNone/>
            </a:pPr>
            <a:endParaRPr lang="en-US" sz="3800" dirty="0"/>
          </a:p>
          <a:p>
            <a:pPr marL="0" indent="0">
              <a:buNone/>
            </a:pPr>
            <a:r>
              <a:rPr lang="en-US" sz="3800" dirty="0"/>
              <a:t>							Source:  </a:t>
            </a:r>
            <a:r>
              <a:rPr lang="en-US" sz="3800" dirty="0">
                <a:hlinkClick r:id="rId5"/>
              </a:rPr>
              <a:t>en.wikipedia.org</a:t>
            </a:r>
            <a:endParaRPr lang="en-US" sz="3800" dirty="0"/>
          </a:p>
          <a:p>
            <a:pPr marL="0" indent="0">
              <a:buNone/>
            </a:pPr>
            <a:r>
              <a:rPr lang="en-US" dirty="0"/>
              <a:t> </a:t>
            </a:r>
          </a:p>
          <a:p>
            <a:endParaRPr lang="en-US" sz="3600" dirty="0"/>
          </a:p>
          <a:p>
            <a:endParaRPr lang="en-US" dirty="0"/>
          </a:p>
        </p:txBody>
      </p:sp>
      <p:pic>
        <p:nvPicPr>
          <p:cNvPr id="3" name="Audio Recording Oct 6, 2021 at 2:43:49 PM" descr="Audio Recording Oct 6, 2021 at 2:43:49 PM">
            <a:hlinkClick r:id="" action="ppaction://media"/>
            <a:extLst>
              <a:ext uri="{FF2B5EF4-FFF2-40B4-BE49-F238E27FC236}">
                <a16:creationId xmlns:a16="http://schemas.microsoft.com/office/drawing/2014/main" id="{1CA5B8F6-D8DF-644E-B78C-1F17C6E3E0C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45011" y="1690688"/>
            <a:ext cx="812800" cy="812800"/>
          </a:xfrm>
          <a:prstGeom prst="rect">
            <a:avLst/>
          </a:prstGeom>
        </p:spPr>
      </p:pic>
    </p:spTree>
    <p:extLst>
      <p:ext uri="{BB962C8B-B14F-4D97-AF65-F5344CB8AC3E}">
        <p14:creationId xmlns:p14="http://schemas.microsoft.com/office/powerpoint/2010/main" val="2256436407"/>
      </p:ext>
    </p:extLst>
  </p:cSld>
  <p:clrMapOvr>
    <a:masterClrMapping/>
  </p:clrMapOvr>
  <mc:AlternateContent xmlns:mc="http://schemas.openxmlformats.org/markup-compatibility/2006" xmlns:p14="http://schemas.microsoft.com/office/powerpoint/2010/main">
    <mc:Choice Requires="p14">
      <p:transition spd="slow" p14:dur="2000" advTm="20704"/>
    </mc:Choice>
    <mc:Fallback xmlns="">
      <p:transition spd="slow" advTm="207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6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89">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91">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0"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2" name="Oval 94">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95">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96">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97">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98">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99">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00">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01">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02">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03">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04">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43" name="Freeform: Shape 105">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44" name="Freeform: Shape 106">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45" name="Oval 107">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6" name="Freeform: Shape 108">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147" name="Rectangle 110">
            <a:extLst>
              <a:ext uri="{FF2B5EF4-FFF2-40B4-BE49-F238E27FC236}">
                <a16:creationId xmlns:a16="http://schemas.microsoft.com/office/drawing/2014/main" id="{DA92FA62-7A45-4F89-A245-0BA05F754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12">
            <a:extLst>
              <a:ext uri="{FF2B5EF4-FFF2-40B4-BE49-F238E27FC236}">
                <a16:creationId xmlns:a16="http://schemas.microsoft.com/office/drawing/2014/main" id="{979E52E1-CB55-4954-96F6-B863715C8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19B61E95-415B-B842-9954-EFABABE3CFEB}"/>
              </a:ext>
            </a:extLst>
          </p:cNvPr>
          <p:cNvSpPr>
            <a:spLocks noGrp="1"/>
          </p:cNvSpPr>
          <p:nvPr>
            <p:ph type="title"/>
          </p:nvPr>
        </p:nvSpPr>
        <p:spPr>
          <a:xfrm>
            <a:off x="884122" y="777240"/>
            <a:ext cx="6061448" cy="1008675"/>
          </a:xfrm>
        </p:spPr>
        <p:txBody>
          <a:bodyPr vert="horz" lIns="91440" tIns="45720" rIns="91440" bIns="45720" rtlCol="0" anchor="b">
            <a:normAutofit/>
          </a:bodyPr>
          <a:lstStyle/>
          <a:p>
            <a:r>
              <a:rPr lang="en-US" sz="4400" kern="1200" dirty="0">
                <a:latin typeface="+mj-lt"/>
                <a:ea typeface="+mj-ea"/>
                <a:cs typeface="+mj-cs"/>
              </a:rPr>
              <a:t>Definition of Gender</a:t>
            </a:r>
          </a:p>
        </p:txBody>
      </p:sp>
      <p:grpSp>
        <p:nvGrpSpPr>
          <p:cNvPr id="149" name="decorative circles">
            <a:extLst>
              <a:ext uri="{FF2B5EF4-FFF2-40B4-BE49-F238E27FC236}">
                <a16:creationId xmlns:a16="http://schemas.microsoft.com/office/drawing/2014/main" id="{40839DED-D13B-4FE2-AF8E-2113D887C8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93625" y="927887"/>
            <a:ext cx="3205279" cy="2727847"/>
            <a:chOff x="7893625" y="927887"/>
            <a:chExt cx="3205279" cy="2727847"/>
          </a:xfrm>
        </p:grpSpPr>
        <p:sp>
          <p:nvSpPr>
            <p:cNvPr id="116" name="Oval 115">
              <a:extLst>
                <a:ext uri="{FF2B5EF4-FFF2-40B4-BE49-F238E27FC236}">
                  <a16:creationId xmlns:a16="http://schemas.microsoft.com/office/drawing/2014/main" id="{F92EEB2D-48A0-4F55-A27D-1CF0340DF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3625" y="3428999"/>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16">
              <a:extLst>
                <a:ext uri="{FF2B5EF4-FFF2-40B4-BE49-F238E27FC236}">
                  <a16:creationId xmlns:a16="http://schemas.microsoft.com/office/drawing/2014/main" id="{0FE0FA48-3E56-41E4-9D69-E3075231E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5295" y="2842228"/>
              <a:ext cx="466441" cy="466441"/>
            </a:xfrm>
            <a:prstGeom prst="ellipse">
              <a:avLst/>
            </a:prstGeom>
            <a:solidFill>
              <a:schemeClr val="tx2">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17">
              <a:extLst>
                <a:ext uri="{FF2B5EF4-FFF2-40B4-BE49-F238E27FC236}">
                  <a16:creationId xmlns:a16="http://schemas.microsoft.com/office/drawing/2014/main" id="{18BEA43D-D342-4D53-BA39-19D2CB43FF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35619" y="296208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18">
              <a:extLst>
                <a:ext uri="{FF2B5EF4-FFF2-40B4-BE49-F238E27FC236}">
                  <a16:creationId xmlns:a16="http://schemas.microsoft.com/office/drawing/2014/main" id="{2D01AFA7-D179-4686-A37D-4F22F25F6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927887"/>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19">
              <a:extLst>
                <a:ext uri="{FF2B5EF4-FFF2-40B4-BE49-F238E27FC236}">
                  <a16:creationId xmlns:a16="http://schemas.microsoft.com/office/drawing/2014/main" id="{EAE4F3AB-9E00-4A6B-8288-47C92E425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1870595"/>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20">
              <a:extLst>
                <a:ext uri="{FF2B5EF4-FFF2-40B4-BE49-F238E27FC236}">
                  <a16:creationId xmlns:a16="http://schemas.microsoft.com/office/drawing/2014/main" id="{E8CD149C-82EF-419B-8302-7FC6B3F77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256085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Oval 1">
            <a:extLst>
              <a:ext uri="{FF2B5EF4-FFF2-40B4-BE49-F238E27FC236}">
                <a16:creationId xmlns:a16="http://schemas.microsoft.com/office/drawing/2014/main" id="{617BF969-E9DF-46D8-B8CA-E33DFD3EE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2678" y="1"/>
            <a:ext cx="2661680" cy="2424023"/>
          </a:xfrm>
          <a:custGeom>
            <a:avLst/>
            <a:gdLst>
              <a:gd name="connsiteX0" fmla="*/ 572886 w 2661680"/>
              <a:gd name="connsiteY0" fmla="*/ 0 h 2424023"/>
              <a:gd name="connsiteX1" fmla="*/ 2088794 w 2661680"/>
              <a:gd name="connsiteY1" fmla="*/ 0 h 2424023"/>
              <a:gd name="connsiteX2" fmla="*/ 2177378 w 2661680"/>
              <a:gd name="connsiteY2" fmla="*/ 66242 h 2424023"/>
              <a:gd name="connsiteX3" fmla="*/ 2661680 w 2661680"/>
              <a:gd name="connsiteY3" fmla="*/ 1093183 h 2424023"/>
              <a:gd name="connsiteX4" fmla="*/ 1330840 w 2661680"/>
              <a:gd name="connsiteY4" fmla="*/ 2424023 h 2424023"/>
              <a:gd name="connsiteX5" fmla="*/ 0 w 2661680"/>
              <a:gd name="connsiteY5" fmla="*/ 1093183 h 2424023"/>
              <a:gd name="connsiteX6" fmla="*/ 484302 w 2661680"/>
              <a:gd name="connsiteY6" fmla="*/ 66242 h 24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80" h="2424023">
                <a:moveTo>
                  <a:pt x="572886" y="0"/>
                </a:moveTo>
                <a:lnTo>
                  <a:pt x="2088794" y="0"/>
                </a:lnTo>
                <a:lnTo>
                  <a:pt x="2177378" y="66242"/>
                </a:lnTo>
                <a:cubicBezTo>
                  <a:pt x="2473153" y="310338"/>
                  <a:pt x="2661680" y="679744"/>
                  <a:pt x="2661680" y="1093183"/>
                </a:cubicBezTo>
                <a:cubicBezTo>
                  <a:pt x="2661680" y="1828186"/>
                  <a:pt x="2065843" y="2424023"/>
                  <a:pt x="1330840" y="2424023"/>
                </a:cubicBezTo>
                <a:cubicBezTo>
                  <a:pt x="595837" y="2424023"/>
                  <a:pt x="0" y="1828186"/>
                  <a:pt x="0" y="1093183"/>
                </a:cubicBezTo>
                <a:cubicBezTo>
                  <a:pt x="0" y="679744"/>
                  <a:pt x="188527" y="310338"/>
                  <a:pt x="484302" y="66242"/>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5" name="Graphic 124">
            <a:extLst>
              <a:ext uri="{FF2B5EF4-FFF2-40B4-BE49-F238E27FC236}">
                <a16:creationId xmlns:a16="http://schemas.microsoft.com/office/drawing/2014/main" id="{C1C4116E-4CD4-4955-81AE-E8A0181D79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001" t="19460" r="12288" b="12942"/>
          <a:stretch/>
        </p:blipFill>
        <p:spPr>
          <a:xfrm flipH="1">
            <a:off x="7867965" y="28139"/>
            <a:ext cx="2581855" cy="2367745"/>
          </a:xfrm>
          <a:prstGeom prst="rect">
            <a:avLst/>
          </a:prstGeom>
        </p:spPr>
      </p:pic>
      <p:sp>
        <p:nvSpPr>
          <p:cNvPr id="127" name="Oval 2">
            <a:extLst>
              <a:ext uri="{FF2B5EF4-FFF2-40B4-BE49-F238E27FC236}">
                <a16:creationId xmlns:a16="http://schemas.microsoft.com/office/drawing/2014/main" id="{0A431FA1-4FB8-4CB5-AB06-09E989A31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7628" y="2906802"/>
            <a:ext cx="4051324" cy="3951198"/>
          </a:xfrm>
          <a:custGeom>
            <a:avLst/>
            <a:gdLst>
              <a:gd name="connsiteX0" fmla="*/ 2361523 w 4051324"/>
              <a:gd name="connsiteY0" fmla="*/ 0 h 3951198"/>
              <a:gd name="connsiteX1" fmla="*/ 4031372 w 4051324"/>
              <a:gd name="connsiteY1" fmla="*/ 691674 h 3951198"/>
              <a:gd name="connsiteX2" fmla="*/ 4051324 w 4051324"/>
              <a:gd name="connsiteY2" fmla="*/ 713627 h 3951198"/>
              <a:gd name="connsiteX3" fmla="*/ 4051324 w 4051324"/>
              <a:gd name="connsiteY3" fmla="*/ 3951198 h 3951198"/>
              <a:gd name="connsiteX4" fmla="*/ 618807 w 4051324"/>
              <a:gd name="connsiteY4" fmla="*/ 3951198 h 3951198"/>
              <a:gd name="connsiteX5" fmla="*/ 539257 w 4051324"/>
              <a:gd name="connsiteY5" fmla="*/ 3863671 h 3951198"/>
              <a:gd name="connsiteX6" fmla="*/ 0 w 4051324"/>
              <a:gd name="connsiteY6" fmla="*/ 2361523 h 3951198"/>
              <a:gd name="connsiteX7" fmla="*/ 2361523 w 4051324"/>
              <a:gd name="connsiteY7" fmla="*/ 0 h 395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1324" h="3951198">
                <a:moveTo>
                  <a:pt x="2361523" y="0"/>
                </a:moveTo>
                <a:cubicBezTo>
                  <a:pt x="3013639" y="0"/>
                  <a:pt x="3604020" y="264323"/>
                  <a:pt x="4031372" y="691674"/>
                </a:cubicBezTo>
                <a:lnTo>
                  <a:pt x="4051324" y="713627"/>
                </a:lnTo>
                <a:lnTo>
                  <a:pt x="4051324" y="3951198"/>
                </a:lnTo>
                <a:lnTo>
                  <a:pt x="618807" y="3951198"/>
                </a:lnTo>
                <a:lnTo>
                  <a:pt x="539257" y="3863671"/>
                </a:lnTo>
                <a:cubicBezTo>
                  <a:pt x="202372" y="3455461"/>
                  <a:pt x="0" y="2932125"/>
                  <a:pt x="0" y="2361523"/>
                </a:cubicBezTo>
                <a:cubicBezTo>
                  <a:pt x="0" y="1057290"/>
                  <a:pt x="1057290" y="0"/>
                  <a:pt x="2361523"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a:extLst>
              <a:ext uri="{FF2B5EF4-FFF2-40B4-BE49-F238E27FC236}">
                <a16:creationId xmlns:a16="http://schemas.microsoft.com/office/drawing/2014/main" id="{5568B90D-1554-4791-ACD8-CA2511F62A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18631" t="18963" r="52721" b="17441"/>
          <a:stretch/>
        </p:blipFill>
        <p:spPr>
          <a:xfrm>
            <a:off x="10854666" y="0"/>
            <a:ext cx="1334286" cy="2962082"/>
          </a:xfrm>
          <a:prstGeom prst="rect">
            <a:avLst/>
          </a:prstGeom>
        </p:spPr>
      </p:pic>
      <p:sp>
        <p:nvSpPr>
          <p:cNvPr id="39" name="TextBox 38">
            <a:extLst>
              <a:ext uri="{FF2B5EF4-FFF2-40B4-BE49-F238E27FC236}">
                <a16:creationId xmlns:a16="http://schemas.microsoft.com/office/drawing/2014/main" id="{93CA4AA6-9BFA-0C46-BBA1-AD8899ED4F65}"/>
              </a:ext>
            </a:extLst>
          </p:cNvPr>
          <p:cNvSpPr txBox="1"/>
          <p:nvPr/>
        </p:nvSpPr>
        <p:spPr>
          <a:xfrm>
            <a:off x="728663" y="1870595"/>
            <a:ext cx="7407441" cy="4306368"/>
          </a:xfrm>
          <a:prstGeom prst="rect">
            <a:avLst/>
          </a:prstGeom>
        </p:spPr>
        <p:txBody>
          <a:bodyPr vert="horz" lIns="91440" tIns="45720" rIns="91440" bIns="45720" rtlCol="0" anchor="t">
            <a:normAutofit fontScale="40000" lnSpcReduction="20000"/>
          </a:bodyPr>
          <a:lstStyle/>
          <a:p>
            <a:pPr marL="0" marR="0" indent="-228600" defTabSz="914400">
              <a:lnSpc>
                <a:spcPct val="90000"/>
              </a:lnSpc>
              <a:spcBef>
                <a:spcPts val="0"/>
              </a:spcBef>
              <a:spcAft>
                <a:spcPts val="600"/>
              </a:spcAft>
              <a:buClr>
                <a:schemeClr val="tx2">
                  <a:lumMod val="75000"/>
                  <a:lumOff val="25000"/>
                </a:schemeClr>
              </a:buClr>
              <a:buFont typeface="Arial" panose="020B0604020202020204" pitchFamily="34" charset="0"/>
              <a:buChar char="•"/>
            </a:pPr>
            <a:r>
              <a:rPr lang="en-US" sz="5300" dirty="0">
                <a:solidFill>
                  <a:schemeClr val="tx2"/>
                </a:solidFill>
                <a:effectLst/>
              </a:rPr>
              <a:t>Gender is the range of characteristics pertaining to and differentiating between femininity and masculinity. Depending on the context, this may include sex-based social structures and gender identity.</a:t>
            </a:r>
          </a:p>
          <a:p>
            <a:pPr marL="0" marR="0" indent="-228600" defTabSz="914400">
              <a:lnSpc>
                <a:spcPct val="90000"/>
              </a:lnSpc>
              <a:spcBef>
                <a:spcPts val="0"/>
              </a:spcBef>
              <a:spcAft>
                <a:spcPts val="600"/>
              </a:spcAft>
              <a:buClr>
                <a:schemeClr val="tx2">
                  <a:lumMod val="75000"/>
                  <a:lumOff val="25000"/>
                </a:schemeClr>
              </a:buClr>
              <a:buFont typeface="Arial" panose="020B0604020202020204" pitchFamily="34" charset="0"/>
              <a:buChar char="•"/>
            </a:pPr>
            <a:endParaRPr lang="en-US" sz="5300" dirty="0">
              <a:solidFill>
                <a:schemeClr val="tx2"/>
              </a:solidFill>
              <a:effectLst/>
            </a:endParaRPr>
          </a:p>
          <a:p>
            <a:pPr marL="0" marR="0" indent="-228600" defTabSz="914400">
              <a:lnSpc>
                <a:spcPct val="90000"/>
              </a:lnSpc>
              <a:spcBef>
                <a:spcPts val="0"/>
              </a:spcBef>
              <a:spcAft>
                <a:spcPts val="600"/>
              </a:spcAft>
              <a:buClr>
                <a:schemeClr val="tx2">
                  <a:lumMod val="75000"/>
                  <a:lumOff val="25000"/>
                </a:schemeClr>
              </a:buClr>
              <a:buFont typeface="Arial" panose="020B0604020202020204" pitchFamily="34" charset="0"/>
              <a:buChar char="•"/>
            </a:pPr>
            <a:r>
              <a:rPr lang="en-US" sz="5300" dirty="0">
                <a:solidFill>
                  <a:schemeClr val="tx2"/>
                </a:solidFill>
                <a:effectLst/>
              </a:rPr>
              <a:t>Gender describes the characteristics of women and men that are socially constructed.  </a:t>
            </a:r>
          </a:p>
          <a:p>
            <a:pPr marL="0" marR="0" indent="-228600" defTabSz="914400">
              <a:lnSpc>
                <a:spcPct val="90000"/>
              </a:lnSpc>
              <a:spcBef>
                <a:spcPts val="0"/>
              </a:spcBef>
              <a:spcAft>
                <a:spcPts val="600"/>
              </a:spcAft>
              <a:buClr>
                <a:schemeClr val="tx2">
                  <a:lumMod val="75000"/>
                  <a:lumOff val="25000"/>
                </a:schemeClr>
              </a:buClr>
              <a:buFont typeface="Arial" panose="020B0604020202020204" pitchFamily="34" charset="0"/>
              <a:buChar char="•"/>
            </a:pPr>
            <a:endParaRPr lang="en-US" sz="5300" dirty="0">
              <a:solidFill>
                <a:schemeClr val="tx2"/>
              </a:solidFill>
              <a:effectLst/>
            </a:endParaRPr>
          </a:p>
          <a:p>
            <a:pPr marL="0" marR="0" indent="-228600" defTabSz="914400">
              <a:lnSpc>
                <a:spcPct val="90000"/>
              </a:lnSpc>
              <a:spcBef>
                <a:spcPts val="0"/>
              </a:spcBef>
              <a:spcAft>
                <a:spcPts val="600"/>
              </a:spcAft>
              <a:buClr>
                <a:schemeClr val="tx2">
                  <a:lumMod val="75000"/>
                  <a:lumOff val="25000"/>
                </a:schemeClr>
              </a:buClr>
              <a:buFont typeface="Arial" panose="020B0604020202020204" pitchFamily="34" charset="0"/>
              <a:buChar char="•"/>
            </a:pPr>
            <a:r>
              <a:rPr lang="en-US" sz="5300" dirty="0">
                <a:solidFill>
                  <a:schemeClr val="tx2"/>
                </a:solidFill>
                <a:effectLst/>
              </a:rPr>
              <a:t>Sex refers to those that are biologically determined. People are born female or male but learn to be girls and boys who grow into women and men. </a:t>
            </a:r>
          </a:p>
          <a:p>
            <a:pPr marR="0" defTabSz="914400">
              <a:lnSpc>
                <a:spcPct val="90000"/>
              </a:lnSpc>
              <a:spcBef>
                <a:spcPts val="0"/>
              </a:spcBef>
              <a:spcAft>
                <a:spcPts val="600"/>
              </a:spcAft>
              <a:buClr>
                <a:schemeClr val="tx2">
                  <a:lumMod val="75000"/>
                  <a:lumOff val="25000"/>
                </a:schemeClr>
              </a:buClr>
            </a:pPr>
            <a:endParaRPr lang="en-US" sz="5300" dirty="0">
              <a:solidFill>
                <a:schemeClr val="tx2"/>
              </a:solidFill>
              <a:effectLst/>
            </a:endParaRPr>
          </a:p>
          <a:p>
            <a:pPr marL="0" marR="0" indent="-228600" defTabSz="914400">
              <a:lnSpc>
                <a:spcPct val="90000"/>
              </a:lnSpc>
              <a:spcBef>
                <a:spcPts val="0"/>
              </a:spcBef>
              <a:spcAft>
                <a:spcPts val="600"/>
              </a:spcAft>
              <a:buClr>
                <a:schemeClr val="tx2">
                  <a:lumMod val="75000"/>
                  <a:lumOff val="25000"/>
                </a:schemeClr>
              </a:buClr>
              <a:buFont typeface="Arial" panose="020B0604020202020204" pitchFamily="34" charset="0"/>
              <a:buChar char="•"/>
            </a:pPr>
            <a:r>
              <a:rPr lang="en-US" sz="5300" dirty="0">
                <a:solidFill>
                  <a:schemeClr val="tx2"/>
                </a:solidFill>
                <a:effectLst/>
              </a:rPr>
              <a:t>The learned behavior makes up gender identity and determines gender roles. </a:t>
            </a:r>
          </a:p>
          <a:p>
            <a:pPr marR="0" defTabSz="914400">
              <a:lnSpc>
                <a:spcPct val="90000"/>
              </a:lnSpc>
              <a:spcBef>
                <a:spcPts val="0"/>
              </a:spcBef>
              <a:spcAft>
                <a:spcPts val="600"/>
              </a:spcAft>
              <a:buClr>
                <a:schemeClr val="tx2">
                  <a:lumMod val="75000"/>
                  <a:lumOff val="25000"/>
                </a:schemeClr>
              </a:buClr>
            </a:pPr>
            <a:endParaRPr lang="en-US" sz="3200" dirty="0">
              <a:solidFill>
                <a:schemeClr val="tx2"/>
              </a:solidFill>
              <a:effectLst/>
            </a:endParaRPr>
          </a:p>
          <a:p>
            <a:pPr marR="0" defTabSz="914400">
              <a:lnSpc>
                <a:spcPct val="90000"/>
              </a:lnSpc>
              <a:spcBef>
                <a:spcPts val="0"/>
              </a:spcBef>
              <a:spcAft>
                <a:spcPts val="600"/>
              </a:spcAft>
              <a:buClr>
                <a:schemeClr val="tx2">
                  <a:lumMod val="75000"/>
                  <a:lumOff val="25000"/>
                </a:schemeClr>
              </a:buClr>
            </a:pPr>
            <a:r>
              <a:rPr lang="en-US" sz="3200" dirty="0">
                <a:solidFill>
                  <a:schemeClr val="tx2"/>
                </a:solidFill>
              </a:rPr>
              <a:t>		</a:t>
            </a:r>
            <a:r>
              <a:rPr lang="en-US" sz="3200">
                <a:solidFill>
                  <a:schemeClr val="tx2"/>
                </a:solidFill>
              </a:rPr>
              <a:t>                                                                </a:t>
            </a:r>
            <a:r>
              <a:rPr lang="en-US" sz="3200" dirty="0">
                <a:solidFill>
                  <a:schemeClr val="tx2"/>
                </a:solidFill>
              </a:rPr>
              <a:t>Source:  World Health Organization</a:t>
            </a:r>
            <a:r>
              <a:rPr lang="en-US" sz="1500" dirty="0">
                <a:solidFill>
                  <a:schemeClr val="tx2"/>
                </a:solidFill>
                <a:effectLst/>
              </a:rPr>
              <a:t> </a:t>
            </a:r>
          </a:p>
        </p:txBody>
      </p:sp>
      <p:pic>
        <p:nvPicPr>
          <p:cNvPr id="131" name="Graphic 130">
            <a:extLst>
              <a:ext uri="{FF2B5EF4-FFF2-40B4-BE49-F238E27FC236}">
                <a16:creationId xmlns:a16="http://schemas.microsoft.com/office/drawing/2014/main" id="{B0791895-5729-444A-BF43-B325E066B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23564" y="3067768"/>
            <a:ext cx="3790232" cy="3790232"/>
          </a:xfrm>
          <a:prstGeom prst="rect">
            <a:avLst/>
          </a:prstGeom>
        </p:spPr>
      </p:pic>
      <p:pic>
        <p:nvPicPr>
          <p:cNvPr id="4" name="Audio Recording Oct 7, 2021 at 7:20:47 AM" descr="Audio Recording Oct 7, 2021 at 7:20:47 AM">
            <a:hlinkClick r:id="" action="ppaction://media"/>
            <a:extLst>
              <a:ext uri="{FF2B5EF4-FFF2-40B4-BE49-F238E27FC236}">
                <a16:creationId xmlns:a16="http://schemas.microsoft.com/office/drawing/2014/main" id="{2DA81D31-3BC0-D84A-BE4C-F1C89004EF1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999734" y="1180976"/>
            <a:ext cx="812800" cy="812800"/>
          </a:xfrm>
          <a:prstGeom prst="rect">
            <a:avLst/>
          </a:prstGeom>
        </p:spPr>
      </p:pic>
    </p:spTree>
    <p:extLst>
      <p:ext uri="{BB962C8B-B14F-4D97-AF65-F5344CB8AC3E}">
        <p14:creationId xmlns:p14="http://schemas.microsoft.com/office/powerpoint/2010/main" val="3080527670"/>
      </p:ext>
    </p:extLst>
  </p:cSld>
  <p:clrMapOvr>
    <a:masterClrMapping/>
  </p:clrMapOvr>
  <mc:AlternateContent xmlns:mc="http://schemas.openxmlformats.org/markup-compatibility/2006" xmlns:p14="http://schemas.microsoft.com/office/powerpoint/2010/main">
    <mc:Choice Requires="p14">
      <p:transition spd="slow" p14:dur="2000" advTm="1973"/>
    </mc:Choice>
    <mc:Fallback xmlns="">
      <p:transition spd="slow" advTm="19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6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BDBCE7CA-7F58-4D60-9FFC-E0025C0E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12545B2-91E1-4792-9973-194CC30F1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6D886F1A-1CA0-E54A-B480-C40899EE1219}"/>
              </a:ext>
            </a:extLst>
          </p:cNvPr>
          <p:cNvSpPr>
            <a:spLocks noGrp="1"/>
          </p:cNvSpPr>
          <p:nvPr>
            <p:ph type="title"/>
          </p:nvPr>
        </p:nvSpPr>
        <p:spPr>
          <a:xfrm>
            <a:off x="777239" y="658336"/>
            <a:ext cx="9144000" cy="1545114"/>
          </a:xfrm>
        </p:spPr>
        <p:txBody>
          <a:bodyPr vert="horz" lIns="91440" tIns="45720" rIns="91440" bIns="45720" rtlCol="0" anchor="b">
            <a:normAutofit fontScale="90000"/>
          </a:bodyPr>
          <a:lstStyle/>
          <a:p>
            <a:r>
              <a:rPr lang="en-US" dirty="0"/>
              <a:t>Definition of Immigrants and Emigrant</a:t>
            </a:r>
          </a:p>
        </p:txBody>
      </p:sp>
      <p:grpSp>
        <p:nvGrpSpPr>
          <p:cNvPr id="33" name="Decorative Circles">
            <a:extLst>
              <a:ext uri="{FF2B5EF4-FFF2-40B4-BE49-F238E27FC236}">
                <a16:creationId xmlns:a16="http://schemas.microsoft.com/office/drawing/2014/main" id="{6759118D-F5E9-4EDA-B865-0E484758E5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4621" y="3777735"/>
            <a:ext cx="8582679" cy="2709586"/>
            <a:chOff x="364621" y="3777735"/>
            <a:chExt cx="8582679" cy="2709586"/>
          </a:xfrm>
        </p:grpSpPr>
        <p:sp>
          <p:nvSpPr>
            <p:cNvPr id="34" name="Oval 33">
              <a:extLst>
                <a:ext uri="{FF2B5EF4-FFF2-40B4-BE49-F238E27FC236}">
                  <a16:creationId xmlns:a16="http://schemas.microsoft.com/office/drawing/2014/main" id="{237E0528-FD6A-4865-A02C-BD5AFBEB86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5300000">
              <a:off x="1106627" y="377773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638B3D5-030B-4EBF-A490-5B2044B57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0859" y="6020880"/>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55AAE96-8333-4CF0-AB23-FBEEF7CC7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90987" y="573577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6023168-7CB1-4865-A501-9D8103D9F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5300000">
              <a:off x="364621" y="4128028"/>
              <a:ext cx="466441" cy="46644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5FE4BB42-C973-4A72-8E5D-3333EBE8B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08370" y="6020880"/>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2">
            <a:extLst>
              <a:ext uri="{FF2B5EF4-FFF2-40B4-BE49-F238E27FC236}">
                <a16:creationId xmlns:a16="http://schemas.microsoft.com/office/drawing/2014/main" id="{70652506-6543-4F86-A9AE-BB68C7D51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21986" y="4426000"/>
            <a:ext cx="2770875" cy="2431999"/>
          </a:xfrm>
          <a:custGeom>
            <a:avLst/>
            <a:gdLst>
              <a:gd name="connsiteX0" fmla="*/ 374769 w 2166102"/>
              <a:gd name="connsiteY0" fmla="*/ 0 h 1901189"/>
              <a:gd name="connsiteX1" fmla="*/ 1791334 w 2166102"/>
              <a:gd name="connsiteY1" fmla="*/ 0 h 1901189"/>
              <a:gd name="connsiteX2" fmla="*/ 1848884 w 2166102"/>
              <a:gd name="connsiteY2" fmla="*/ 52305 h 1901189"/>
              <a:gd name="connsiteX3" fmla="*/ 2166102 w 2166102"/>
              <a:gd name="connsiteY3" fmla="*/ 818138 h 1901189"/>
              <a:gd name="connsiteX4" fmla="*/ 1083051 w 2166102"/>
              <a:gd name="connsiteY4" fmla="*/ 1901189 h 1901189"/>
              <a:gd name="connsiteX5" fmla="*/ 0 w 2166102"/>
              <a:gd name="connsiteY5" fmla="*/ 818138 h 1901189"/>
              <a:gd name="connsiteX6" fmla="*/ 317218 w 2166102"/>
              <a:gd name="connsiteY6" fmla="*/ 52305 h 19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6102" h="1901189">
                <a:moveTo>
                  <a:pt x="374769" y="0"/>
                </a:moveTo>
                <a:lnTo>
                  <a:pt x="1791334" y="0"/>
                </a:lnTo>
                <a:lnTo>
                  <a:pt x="1848884" y="52305"/>
                </a:lnTo>
                <a:cubicBezTo>
                  <a:pt x="2044877" y="248299"/>
                  <a:pt x="2166102" y="519062"/>
                  <a:pt x="2166102" y="818138"/>
                </a:cubicBezTo>
                <a:cubicBezTo>
                  <a:pt x="2166102" y="1416291"/>
                  <a:pt x="1681204" y="1901189"/>
                  <a:pt x="1083051" y="1901189"/>
                </a:cubicBezTo>
                <a:cubicBezTo>
                  <a:pt x="484898" y="1901189"/>
                  <a:pt x="0" y="1416291"/>
                  <a:pt x="0" y="818138"/>
                </a:cubicBezTo>
                <a:cubicBezTo>
                  <a:pt x="0" y="519062"/>
                  <a:pt x="121225" y="248299"/>
                  <a:pt x="317218" y="5230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41">
            <a:extLst>
              <a:ext uri="{FF2B5EF4-FFF2-40B4-BE49-F238E27FC236}">
                <a16:creationId xmlns:a16="http://schemas.microsoft.com/office/drawing/2014/main" id="{D46ED738-7284-449C-B116-CC7F93604B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001" t="12147" r="12288" b="22671"/>
          <a:stretch/>
        </p:blipFill>
        <p:spPr>
          <a:xfrm>
            <a:off x="503248" y="4408814"/>
            <a:ext cx="2679192" cy="2426376"/>
          </a:xfrm>
          <a:prstGeom prst="rect">
            <a:avLst/>
          </a:prstGeom>
        </p:spPr>
      </p:pic>
      <p:sp>
        <p:nvSpPr>
          <p:cNvPr id="44" name="Oval 43">
            <a:extLst>
              <a:ext uri="{FF2B5EF4-FFF2-40B4-BE49-F238E27FC236}">
                <a16:creationId xmlns:a16="http://schemas.microsoft.com/office/drawing/2014/main" id="{FF14810F-6B84-46AB-A6BB-D8355FFF1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0718" y="3631834"/>
            <a:ext cx="2792820" cy="27928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A81DE5F9-49F6-4F0A-8CB4-5DD058B8D5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60718" y="3631834"/>
            <a:ext cx="2792820" cy="2792820"/>
          </a:xfrm>
          <a:prstGeom prst="rect">
            <a:avLst/>
          </a:prstGeom>
        </p:spPr>
      </p:pic>
      <p:sp>
        <p:nvSpPr>
          <p:cNvPr id="48" name="Oval 47">
            <a:extLst>
              <a:ext uri="{FF2B5EF4-FFF2-40B4-BE49-F238E27FC236}">
                <a16:creationId xmlns:a16="http://schemas.microsoft.com/office/drawing/2014/main" id="{B7855226-F88D-41C7-B57A-436DF7A2A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2825" y="3389187"/>
            <a:ext cx="2051331" cy="205133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a:extLst>
              <a:ext uri="{FF2B5EF4-FFF2-40B4-BE49-F238E27FC236}">
                <a16:creationId xmlns:a16="http://schemas.microsoft.com/office/drawing/2014/main" id="{F826A2CF-370A-4AA4-808D-85D792C13C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09598" y="3429000"/>
            <a:ext cx="2051331" cy="2051331"/>
          </a:xfrm>
          <a:prstGeom prst="rect">
            <a:avLst/>
          </a:prstGeom>
        </p:spPr>
      </p:pic>
      <p:sp>
        <p:nvSpPr>
          <p:cNvPr id="52" name="Oval 1">
            <a:extLst>
              <a:ext uri="{FF2B5EF4-FFF2-40B4-BE49-F238E27FC236}">
                <a16:creationId xmlns:a16="http://schemas.microsoft.com/office/drawing/2014/main" id="{570A8311-B884-44D4-8BDF-BAB9A073C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1885" y="4227065"/>
            <a:ext cx="2677067" cy="2630935"/>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pic>
        <p:nvPicPr>
          <p:cNvPr id="54" name="Graphic 53">
            <a:extLst>
              <a:ext uri="{FF2B5EF4-FFF2-40B4-BE49-F238E27FC236}">
                <a16:creationId xmlns:a16="http://schemas.microsoft.com/office/drawing/2014/main" id="{419CA755-49DE-4F4E-81CC-3823CE8141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10">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4708" t="12528" r="20784" b="22781"/>
          <a:stretch/>
        </p:blipFill>
        <p:spPr>
          <a:xfrm>
            <a:off x="9663610" y="4325538"/>
            <a:ext cx="2525342" cy="2532462"/>
          </a:xfrm>
          <a:prstGeom prst="rect">
            <a:avLst/>
          </a:prstGeom>
        </p:spPr>
      </p:pic>
      <p:sp>
        <p:nvSpPr>
          <p:cNvPr id="39" name="TextBox 38">
            <a:extLst>
              <a:ext uri="{FF2B5EF4-FFF2-40B4-BE49-F238E27FC236}">
                <a16:creationId xmlns:a16="http://schemas.microsoft.com/office/drawing/2014/main" id="{57F2A7D5-C6F0-2840-B095-9C1D9140AB16}"/>
              </a:ext>
            </a:extLst>
          </p:cNvPr>
          <p:cNvSpPr txBox="1"/>
          <p:nvPr/>
        </p:nvSpPr>
        <p:spPr>
          <a:xfrm>
            <a:off x="949947" y="2831658"/>
            <a:ext cx="8862553" cy="3631763"/>
          </a:xfrm>
          <a:prstGeom prst="rect">
            <a:avLst/>
          </a:prstGeom>
          <a:noFill/>
        </p:spPr>
        <p:txBody>
          <a:bodyPr wrap="square">
            <a:spAutoFit/>
          </a:bodyPr>
          <a:lstStyle/>
          <a:p>
            <a:r>
              <a:rPr lang="en-US" sz="3600" dirty="0"/>
              <a:t>Immigrant or emigrant both refer to a person leaving their origin country for another country. When they leave their origin country, they are emigrant and when they arrive at their destination, they are immigrants.</a:t>
            </a:r>
          </a:p>
          <a:p>
            <a:r>
              <a:rPr lang="en-US" dirty="0"/>
              <a:t> </a:t>
            </a:r>
          </a:p>
          <a:p>
            <a:pPr marL="0" marR="0">
              <a:spcBef>
                <a:spcPts val="0"/>
              </a:spcBef>
              <a:spcAft>
                <a:spcPts val="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Audio Recording Oct 7, 2021 at 7:28:23 AM" descr="Audio Recording Oct 7, 2021 at 7:28:23 AM">
            <a:hlinkClick r:id="" action="ppaction://media"/>
            <a:extLst>
              <a:ext uri="{FF2B5EF4-FFF2-40B4-BE49-F238E27FC236}">
                <a16:creationId xmlns:a16="http://schemas.microsoft.com/office/drawing/2014/main" id="{A78DFDBF-682B-8F45-85AE-995646BCECFC}"/>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715895" y="1362892"/>
            <a:ext cx="812800" cy="812800"/>
          </a:xfrm>
          <a:prstGeom prst="rect">
            <a:avLst/>
          </a:prstGeom>
        </p:spPr>
      </p:pic>
    </p:spTree>
    <p:extLst>
      <p:ext uri="{BB962C8B-B14F-4D97-AF65-F5344CB8AC3E}">
        <p14:creationId xmlns:p14="http://schemas.microsoft.com/office/powerpoint/2010/main" val="2650193142"/>
      </p:ext>
    </p:extLst>
  </p:cSld>
  <p:clrMapOvr>
    <a:masterClrMapping/>
  </p:clrMapOvr>
  <mc:AlternateContent xmlns:mc="http://schemas.openxmlformats.org/markup-compatibility/2006" xmlns:p14="http://schemas.microsoft.com/office/powerpoint/2010/main">
    <mc:Choice Requires="p14">
      <p:transition spd="slow" p14:dur="2000" advTm="1033"/>
    </mc:Choice>
    <mc:Fallback xmlns="">
      <p:transition spd="slow" advTm="10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9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4142-CB16-CF43-A09F-9FDA6244709E}"/>
              </a:ext>
            </a:extLst>
          </p:cNvPr>
          <p:cNvSpPr>
            <a:spLocks noGrp="1"/>
          </p:cNvSpPr>
          <p:nvPr>
            <p:ph type="title"/>
          </p:nvPr>
        </p:nvSpPr>
        <p:spPr/>
        <p:txBody>
          <a:bodyPr/>
          <a:lstStyle/>
          <a:p>
            <a:r>
              <a:rPr lang="en-US" dirty="0"/>
              <a:t>Refuge – Asylum Seeker -- Migrant</a:t>
            </a:r>
          </a:p>
        </p:txBody>
      </p:sp>
      <p:sp>
        <p:nvSpPr>
          <p:cNvPr id="3" name="Content Placeholder 2">
            <a:extLst>
              <a:ext uri="{FF2B5EF4-FFF2-40B4-BE49-F238E27FC236}">
                <a16:creationId xmlns:a16="http://schemas.microsoft.com/office/drawing/2014/main" id="{1FC94454-06C6-C341-9670-F3143C6C4E9A}"/>
              </a:ext>
            </a:extLst>
          </p:cNvPr>
          <p:cNvSpPr>
            <a:spLocks noGrp="1"/>
          </p:cNvSpPr>
          <p:nvPr>
            <p:ph idx="1"/>
          </p:nvPr>
        </p:nvSpPr>
        <p:spPr/>
        <p:txBody>
          <a:bodyPr>
            <a:normAutofit fontScale="92500" lnSpcReduction="20000"/>
          </a:bodyPr>
          <a:lstStyle/>
          <a:p>
            <a:r>
              <a:rPr lang="en-US" sz="3200" dirty="0"/>
              <a:t>A refugee is a person who has been forced to flee their home country due to persecution because of their race, religion, nationality, political opinion or membership in a particular social group.</a:t>
            </a:r>
          </a:p>
          <a:p>
            <a:r>
              <a:rPr lang="en-US" sz="3200" dirty="0"/>
              <a:t>Asylum seeker: An asylum seeker is a person who has fled persecution in their home country and is seeking safe haven in a different country. </a:t>
            </a:r>
          </a:p>
          <a:p>
            <a:r>
              <a:rPr lang="en-US" sz="3200" dirty="0"/>
              <a:t>Migrant: A migrant is a person who chooses to move from their home for any variety of reasons, but not necessarily because of a direct threat of persecution or death. </a:t>
            </a:r>
          </a:p>
          <a:p>
            <a:pPr marL="0" indent="0">
              <a:buNone/>
            </a:pPr>
            <a:r>
              <a:rPr lang="en-US" dirty="0"/>
              <a:t>                                                                                                                Source:  </a:t>
            </a:r>
            <a:r>
              <a:rPr lang="en-US" dirty="0" err="1"/>
              <a:t>HIAS.org</a:t>
            </a:r>
            <a:endParaRPr lang="en-US" dirty="0"/>
          </a:p>
        </p:txBody>
      </p:sp>
      <p:pic>
        <p:nvPicPr>
          <p:cNvPr id="4" name="Audio Recording Oct 7, 2021 at 7:37:50 AM" descr="Audio Recording Oct 7, 2021 at 7:37:50 AM">
            <a:hlinkClick r:id="" action="ppaction://media"/>
            <a:extLst>
              <a:ext uri="{FF2B5EF4-FFF2-40B4-BE49-F238E27FC236}">
                <a16:creationId xmlns:a16="http://schemas.microsoft.com/office/drawing/2014/main" id="{FE5F15EE-2373-684D-BE2E-4190F863A2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01960" y="945357"/>
            <a:ext cx="812800" cy="812800"/>
          </a:xfrm>
          <a:prstGeom prst="rect">
            <a:avLst/>
          </a:prstGeom>
        </p:spPr>
      </p:pic>
    </p:spTree>
    <p:extLst>
      <p:ext uri="{BB962C8B-B14F-4D97-AF65-F5344CB8AC3E}">
        <p14:creationId xmlns:p14="http://schemas.microsoft.com/office/powerpoint/2010/main" val="1508228087"/>
      </p:ext>
    </p:extLst>
  </p:cSld>
  <p:clrMapOvr>
    <a:masterClrMapping/>
  </p:clrMapOvr>
  <mc:AlternateContent xmlns:mc="http://schemas.openxmlformats.org/markup-compatibility/2006" xmlns:p14="http://schemas.microsoft.com/office/powerpoint/2010/main">
    <mc:Choice Requires="p14">
      <p:transition spd="slow" p14:dur="2000" advTm="722"/>
    </mc:Choice>
    <mc:Fallback xmlns="">
      <p:transition spd="slow" advTm="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6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84896-001B-B74E-B049-8D947B063750}"/>
              </a:ext>
            </a:extLst>
          </p:cNvPr>
          <p:cNvSpPr>
            <a:spLocks noGrp="1"/>
          </p:cNvSpPr>
          <p:nvPr>
            <p:ph type="title"/>
          </p:nvPr>
        </p:nvSpPr>
        <p:spPr/>
        <p:txBody>
          <a:bodyPr/>
          <a:lstStyle/>
          <a:p>
            <a:r>
              <a:rPr lang="en-US" dirty="0"/>
              <a:t>Nonverbal Communication</a:t>
            </a:r>
          </a:p>
        </p:txBody>
      </p:sp>
      <p:sp>
        <p:nvSpPr>
          <p:cNvPr id="3" name="Content Placeholder 2">
            <a:extLst>
              <a:ext uri="{FF2B5EF4-FFF2-40B4-BE49-F238E27FC236}">
                <a16:creationId xmlns:a16="http://schemas.microsoft.com/office/drawing/2014/main" id="{A78FE41E-B75D-844E-9FFA-B1E7EE7FFB4B}"/>
              </a:ext>
            </a:extLst>
          </p:cNvPr>
          <p:cNvSpPr>
            <a:spLocks noGrp="1"/>
          </p:cNvSpPr>
          <p:nvPr>
            <p:ph idx="1"/>
          </p:nvPr>
        </p:nvSpPr>
        <p:spPr/>
        <p:txBody>
          <a:bodyPr>
            <a:normAutofit/>
          </a:bodyPr>
          <a:lstStyle/>
          <a:p>
            <a:r>
              <a:rPr lang="en-US" sz="3600" dirty="0"/>
              <a:t>Communication is process of sending and receiving messages.  Human sharing knowledge, attitudes, and skills via communication.  When we communicate with others we usually communicate with speech.  However, anything that is nonverbal happens entirely without words or speech.  </a:t>
            </a:r>
          </a:p>
          <a:p>
            <a:r>
              <a:rPr lang="en-US" sz="3600" dirty="0"/>
              <a:t>Different types of nonverbal communication.</a:t>
            </a:r>
          </a:p>
          <a:p>
            <a:pPr marL="457200" lvl="1" indent="0">
              <a:buNone/>
            </a:pPr>
            <a:r>
              <a:rPr lang="en-US" sz="3400" dirty="0"/>
              <a:t>                                                  </a:t>
            </a:r>
            <a:r>
              <a:rPr lang="en-US" sz="1300" dirty="0"/>
              <a:t>Source: https://</a:t>
            </a:r>
            <a:r>
              <a:rPr lang="en-US" sz="1300" dirty="0" err="1"/>
              <a:t>www.creducation.net</a:t>
            </a:r>
            <a:r>
              <a:rPr lang="en-US" sz="1300" dirty="0"/>
              <a:t>/resources/</a:t>
            </a:r>
            <a:r>
              <a:rPr lang="en-US" sz="1300" dirty="0" err="1"/>
              <a:t>nonverbal_communication</a:t>
            </a:r>
            <a:r>
              <a:rPr lang="en-US" sz="1300" dirty="0"/>
              <a:t>/</a:t>
            </a:r>
          </a:p>
          <a:p>
            <a:endParaRPr lang="en-US" dirty="0"/>
          </a:p>
        </p:txBody>
      </p:sp>
      <p:pic>
        <p:nvPicPr>
          <p:cNvPr id="5" name="Audio Recording Oct 7, 2021 at 12:08:34 PM" descr="Audio Recording Oct 7, 2021 at 12:08:34 PM">
            <a:hlinkClick r:id="" action="ppaction://media"/>
            <a:extLst>
              <a:ext uri="{FF2B5EF4-FFF2-40B4-BE49-F238E27FC236}">
                <a16:creationId xmlns:a16="http://schemas.microsoft.com/office/drawing/2014/main" id="{294C524B-E767-BB41-B846-29B8328B1E0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04846" y="365125"/>
            <a:ext cx="812800" cy="812800"/>
          </a:xfrm>
          <a:prstGeom prst="rect">
            <a:avLst/>
          </a:prstGeom>
        </p:spPr>
      </p:pic>
    </p:spTree>
    <p:extLst>
      <p:ext uri="{BB962C8B-B14F-4D97-AF65-F5344CB8AC3E}">
        <p14:creationId xmlns:p14="http://schemas.microsoft.com/office/powerpoint/2010/main" val="2751710765"/>
      </p:ext>
    </p:extLst>
  </p:cSld>
  <p:clrMapOvr>
    <a:masterClrMapping/>
  </p:clrMapOvr>
  <mc:AlternateContent xmlns:mc="http://schemas.openxmlformats.org/markup-compatibility/2006" xmlns:p14="http://schemas.microsoft.com/office/powerpoint/2010/main">
    <mc:Choice Requires="p14">
      <p:transition spd="slow" p14:dur="2000" advTm="1107"/>
    </mc:Choice>
    <mc:Fallback xmlns="">
      <p:transition spd="slow" advTm="11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6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2E3D-B242-2045-A5DD-CBD86A801ED6}"/>
              </a:ext>
            </a:extLst>
          </p:cNvPr>
          <p:cNvSpPr>
            <a:spLocks noGrp="1"/>
          </p:cNvSpPr>
          <p:nvPr>
            <p:ph type="title"/>
          </p:nvPr>
        </p:nvSpPr>
        <p:spPr>
          <a:xfrm>
            <a:off x="777240" y="365126"/>
            <a:ext cx="10659110" cy="662164"/>
          </a:xfrm>
        </p:spPr>
        <p:txBody>
          <a:bodyPr>
            <a:normAutofit fontScale="90000"/>
          </a:bodyPr>
          <a:lstStyle/>
          <a:p>
            <a:r>
              <a:rPr lang="en-US" dirty="0"/>
              <a:t>Nonverbal &amp; Culture</a:t>
            </a:r>
          </a:p>
        </p:txBody>
      </p:sp>
      <p:sp>
        <p:nvSpPr>
          <p:cNvPr id="3" name="Content Placeholder 2">
            <a:extLst>
              <a:ext uri="{FF2B5EF4-FFF2-40B4-BE49-F238E27FC236}">
                <a16:creationId xmlns:a16="http://schemas.microsoft.com/office/drawing/2014/main" id="{84012F36-00FA-C04C-BF10-8AD7158B63B1}"/>
              </a:ext>
            </a:extLst>
          </p:cNvPr>
          <p:cNvSpPr>
            <a:spLocks noGrp="1"/>
          </p:cNvSpPr>
          <p:nvPr>
            <p:ph idx="1"/>
          </p:nvPr>
        </p:nvSpPr>
        <p:spPr/>
        <p:txBody>
          <a:bodyPr/>
          <a:lstStyle/>
          <a:p>
            <a:r>
              <a:rPr lang="en-US" sz="3200" dirty="0"/>
              <a:t>Eastern Culture Examples:</a:t>
            </a:r>
          </a:p>
          <a:p>
            <a:pPr lvl="1"/>
            <a:r>
              <a:rPr lang="en-US" sz="3200" dirty="0"/>
              <a:t>Asian 										</a:t>
            </a:r>
          </a:p>
          <a:p>
            <a:pPr lvl="1"/>
            <a:r>
              <a:rPr lang="en-US" sz="3200" dirty="0"/>
              <a:t>Middle Eastern</a:t>
            </a:r>
            <a:r>
              <a:rPr lang="fa-IR" sz="3200" dirty="0"/>
              <a:t>						</a:t>
            </a:r>
          </a:p>
          <a:p>
            <a:pPr marL="3657600" lvl="8" indent="0">
              <a:buNone/>
            </a:pPr>
            <a:r>
              <a:rPr lang="fa-IR" sz="3200" dirty="0"/>
              <a:t>						</a:t>
            </a:r>
            <a:endParaRPr lang="en-US" sz="3200" dirty="0"/>
          </a:p>
          <a:p>
            <a:r>
              <a:rPr lang="en-US" sz="3200" dirty="0"/>
              <a:t>Western Culture Examples</a:t>
            </a:r>
          </a:p>
          <a:p>
            <a:pPr lvl="1"/>
            <a:r>
              <a:rPr lang="en-US" sz="3200" dirty="0"/>
              <a:t>European </a:t>
            </a:r>
          </a:p>
          <a:p>
            <a:pPr lvl="1"/>
            <a:r>
              <a:rPr lang="en-US" sz="3200" dirty="0"/>
              <a:t>American</a:t>
            </a:r>
          </a:p>
          <a:p>
            <a:pPr marL="457200" lvl="1" indent="0">
              <a:buNone/>
            </a:pPr>
            <a:endParaRPr lang="en-US" dirty="0"/>
          </a:p>
        </p:txBody>
      </p:sp>
      <p:sp>
        <p:nvSpPr>
          <p:cNvPr id="27" name="Content Placeholder 2">
            <a:extLst>
              <a:ext uri="{FF2B5EF4-FFF2-40B4-BE49-F238E27FC236}">
                <a16:creationId xmlns:a16="http://schemas.microsoft.com/office/drawing/2014/main" id="{7514AF00-39BF-114D-B505-2CAB32E379A0}"/>
              </a:ext>
            </a:extLst>
          </p:cNvPr>
          <p:cNvSpPr txBox="1">
            <a:spLocks/>
          </p:cNvSpPr>
          <p:nvPr/>
        </p:nvSpPr>
        <p:spPr>
          <a:xfrm>
            <a:off x="564443" y="1174045"/>
            <a:ext cx="10486143" cy="4684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Eastern Culture Examples:</a:t>
            </a:r>
          </a:p>
          <a:p>
            <a:pPr marL="457200" lvl="1" indent="0">
              <a:buNone/>
            </a:pPr>
            <a:r>
              <a:rPr lang="en-US" sz="3200" dirty="0"/>
              <a:t>									</a:t>
            </a:r>
            <a:r>
              <a:rPr lang="fa-IR" sz="3200" dirty="0"/>
              <a:t>								</a:t>
            </a:r>
            <a:endParaRPr lang="en-US" sz="3200" dirty="0"/>
          </a:p>
          <a:p>
            <a:pPr marL="3657600" lvl="8" indent="0">
              <a:buFont typeface="Arial" panose="020B0604020202020204" pitchFamily="34" charset="0"/>
              <a:buNone/>
            </a:pPr>
            <a:endParaRPr lang="en-US" sz="3200" dirty="0"/>
          </a:p>
          <a:p>
            <a:pPr marL="3657600" lvl="8" indent="0">
              <a:buFont typeface="Arial" panose="020B0604020202020204" pitchFamily="34" charset="0"/>
              <a:buNone/>
            </a:pPr>
            <a:endParaRPr lang="en-US" sz="3200" dirty="0"/>
          </a:p>
          <a:p>
            <a:pPr marL="3657600" lvl="8" indent="0">
              <a:buFont typeface="Arial" panose="020B0604020202020204" pitchFamily="34" charset="0"/>
              <a:buNone/>
            </a:pPr>
            <a:endParaRPr lang="en-US" sz="3200" dirty="0"/>
          </a:p>
          <a:p>
            <a:pPr marL="3657600" lvl="8" indent="0">
              <a:buFont typeface="Arial" panose="020B0604020202020204" pitchFamily="34" charset="0"/>
              <a:buNone/>
            </a:pPr>
            <a:endParaRPr lang="en-US" sz="3200" dirty="0"/>
          </a:p>
          <a:p>
            <a:pPr marL="3657600" lvl="8" indent="0">
              <a:buFont typeface="Arial" panose="020B0604020202020204" pitchFamily="34" charset="0"/>
              <a:buNone/>
            </a:pPr>
            <a:endParaRPr lang="en-US" sz="3200" dirty="0"/>
          </a:p>
          <a:p>
            <a:pPr marL="457200" lvl="1" indent="0">
              <a:buNone/>
            </a:pPr>
            <a:endParaRPr lang="en-US" sz="3200" dirty="0"/>
          </a:p>
          <a:p>
            <a:pPr lvl="1"/>
            <a:endParaRPr lang="en-US" sz="3200" dirty="0"/>
          </a:p>
          <a:p>
            <a:pPr lvl="1"/>
            <a:endParaRPr lang="en-US" dirty="0"/>
          </a:p>
        </p:txBody>
      </p:sp>
      <p:sp>
        <p:nvSpPr>
          <p:cNvPr id="28" name="Rectangle 4">
            <a:extLst>
              <a:ext uri="{FF2B5EF4-FFF2-40B4-BE49-F238E27FC236}">
                <a16:creationId xmlns:a16="http://schemas.microsoft.com/office/drawing/2014/main" id="{26DA28F9-3EE9-8D48-AC68-8A076E824CAF}"/>
              </a:ext>
            </a:extLst>
          </p:cNvPr>
          <p:cNvSpPr>
            <a:spLocks noChangeArrowheads="1"/>
          </p:cNvSpPr>
          <p:nvPr/>
        </p:nvSpPr>
        <p:spPr bwMode="auto">
          <a:xfrm>
            <a:off x="-385763"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Audio Recording Oct 7, 2021 at 12:14:34 PM" descr="Audio Recording Oct 7, 2021 at 12:14:34 PM">
            <a:hlinkClick r:id="" action="ppaction://media"/>
            <a:extLst>
              <a:ext uri="{FF2B5EF4-FFF2-40B4-BE49-F238E27FC236}">
                <a16:creationId xmlns:a16="http://schemas.microsoft.com/office/drawing/2014/main" id="{2CBBB51B-E533-8647-B9AA-867C02361C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7100" y="1117424"/>
            <a:ext cx="812800" cy="812800"/>
          </a:xfrm>
          <a:prstGeom prst="rect">
            <a:avLst/>
          </a:prstGeom>
        </p:spPr>
      </p:pic>
    </p:spTree>
    <p:extLst>
      <p:ext uri="{BB962C8B-B14F-4D97-AF65-F5344CB8AC3E}">
        <p14:creationId xmlns:p14="http://schemas.microsoft.com/office/powerpoint/2010/main" val="3077340505"/>
      </p:ext>
    </p:extLst>
  </p:cSld>
  <p:clrMapOvr>
    <a:masterClrMapping/>
  </p:clrMapOvr>
  <mc:AlternateContent xmlns:mc="http://schemas.openxmlformats.org/markup-compatibility/2006" xmlns:p14="http://schemas.microsoft.com/office/powerpoint/2010/main">
    <mc:Choice Requires="p14">
      <p:transition spd="slow" p14:dur="2000" advTm="537"/>
    </mc:Choice>
    <mc:Fallback xmlns="">
      <p:transition spd="slow" advTm="5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0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258F-C2C3-7349-BD30-2CB8F006C986}"/>
              </a:ext>
            </a:extLst>
          </p:cNvPr>
          <p:cNvSpPr>
            <a:spLocks noGrp="1"/>
          </p:cNvSpPr>
          <p:nvPr>
            <p:ph type="title"/>
          </p:nvPr>
        </p:nvSpPr>
        <p:spPr/>
        <p:txBody>
          <a:bodyPr anchor="b">
            <a:normAutofit/>
          </a:bodyPr>
          <a:lstStyle/>
          <a:p>
            <a:pPr algn="ctr"/>
            <a:r>
              <a:rPr lang="en-US" sz="4400" dirty="0"/>
              <a:t>Types of Nonverbals</a:t>
            </a:r>
          </a:p>
        </p:txBody>
      </p:sp>
      <p:sp>
        <p:nvSpPr>
          <p:cNvPr id="4" name="Content Placeholder 3">
            <a:extLst>
              <a:ext uri="{FF2B5EF4-FFF2-40B4-BE49-F238E27FC236}">
                <a16:creationId xmlns:a16="http://schemas.microsoft.com/office/drawing/2014/main" id="{EDF2913C-FDFF-CB4F-A534-47C33172FC81}"/>
              </a:ext>
            </a:extLst>
          </p:cNvPr>
          <p:cNvSpPr>
            <a:spLocks noGrp="1"/>
          </p:cNvSpPr>
          <p:nvPr>
            <p:ph sz="half" idx="1"/>
          </p:nvPr>
        </p:nvSpPr>
        <p:spPr/>
        <p:txBody>
          <a:bodyPr>
            <a:normAutofit/>
          </a:bodyPr>
          <a:lstStyle/>
          <a:p>
            <a:r>
              <a:rPr lang="en-US" sz="3200" dirty="0"/>
              <a:t>Eye contact</a:t>
            </a:r>
          </a:p>
          <a:p>
            <a:r>
              <a:rPr lang="en-US" sz="3200" dirty="0"/>
              <a:t>Touch. = Haptics</a:t>
            </a:r>
          </a:p>
          <a:p>
            <a:r>
              <a:rPr lang="en-US" sz="3200" dirty="0"/>
              <a:t>Space  =  Proxemics</a:t>
            </a:r>
          </a:p>
          <a:p>
            <a:r>
              <a:rPr lang="en-US" sz="3200" dirty="0"/>
              <a:t>Facial Expression</a:t>
            </a:r>
          </a:p>
          <a:p>
            <a:r>
              <a:rPr lang="en-US" sz="3200" dirty="0"/>
              <a:t>Postures. </a:t>
            </a:r>
          </a:p>
          <a:p>
            <a:r>
              <a:rPr lang="en-US" sz="3200" dirty="0"/>
              <a:t>Voice.  =. Paralanguage</a:t>
            </a:r>
          </a:p>
          <a:p>
            <a:endParaRPr lang="en-US" dirty="0"/>
          </a:p>
        </p:txBody>
      </p:sp>
      <p:sp>
        <p:nvSpPr>
          <p:cNvPr id="5" name="Content Placeholder 4">
            <a:extLst>
              <a:ext uri="{FF2B5EF4-FFF2-40B4-BE49-F238E27FC236}">
                <a16:creationId xmlns:a16="http://schemas.microsoft.com/office/drawing/2014/main" id="{DF554812-C94D-7343-AE7B-5A840E14FBFC}"/>
              </a:ext>
            </a:extLst>
          </p:cNvPr>
          <p:cNvSpPr>
            <a:spLocks noGrp="1"/>
          </p:cNvSpPr>
          <p:nvPr>
            <p:ph sz="half" idx="2"/>
          </p:nvPr>
        </p:nvSpPr>
        <p:spPr/>
        <p:txBody>
          <a:bodyPr/>
          <a:lstStyle/>
          <a:p>
            <a:r>
              <a:rPr lang="en-US" sz="3200" dirty="0"/>
              <a:t>Body Movement. = Kinesics</a:t>
            </a:r>
          </a:p>
          <a:p>
            <a:r>
              <a:rPr lang="en-US" sz="3200" dirty="0"/>
              <a:t>Time  =. Chronemics</a:t>
            </a:r>
          </a:p>
          <a:p>
            <a:r>
              <a:rPr lang="en-US" sz="3200" dirty="0"/>
              <a:t>Environment</a:t>
            </a:r>
          </a:p>
          <a:p>
            <a:r>
              <a:rPr lang="en-US" sz="3200" dirty="0"/>
              <a:t>Artifacts</a:t>
            </a:r>
          </a:p>
          <a:p>
            <a:r>
              <a:rPr lang="en-US" sz="3200" dirty="0"/>
              <a:t>Territoriality</a:t>
            </a:r>
          </a:p>
          <a:p>
            <a:r>
              <a:rPr lang="en-US" sz="3200" dirty="0"/>
              <a:t>Appearance</a:t>
            </a:r>
          </a:p>
          <a:p>
            <a:endParaRPr lang="en-US" dirty="0"/>
          </a:p>
        </p:txBody>
      </p:sp>
      <p:pic>
        <p:nvPicPr>
          <p:cNvPr id="7" name="Audio Recording Oct 7, 2021 at 12:23:11 PM" descr="Audio Recording Oct 7, 2021 at 12:23:11 PM">
            <a:hlinkClick r:id="" action="ppaction://media"/>
            <a:extLst>
              <a:ext uri="{FF2B5EF4-FFF2-40B4-BE49-F238E27FC236}">
                <a16:creationId xmlns:a16="http://schemas.microsoft.com/office/drawing/2014/main" id="{35611DE3-37F8-9542-A3A9-60F36C2BA1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04300" y="365125"/>
            <a:ext cx="812800" cy="812800"/>
          </a:xfrm>
          <a:prstGeom prst="rect">
            <a:avLst/>
          </a:prstGeom>
        </p:spPr>
      </p:pic>
    </p:spTree>
    <p:extLst>
      <p:ext uri="{BB962C8B-B14F-4D97-AF65-F5344CB8AC3E}">
        <p14:creationId xmlns:p14="http://schemas.microsoft.com/office/powerpoint/2010/main" val="538416022"/>
      </p:ext>
    </p:extLst>
  </p:cSld>
  <p:clrMapOvr>
    <a:masterClrMapping/>
  </p:clrMapOvr>
  <mc:AlternateContent xmlns:mc="http://schemas.openxmlformats.org/markup-compatibility/2006" xmlns:p14="http://schemas.microsoft.com/office/powerpoint/2010/main">
    <mc:Choice Requires="p14">
      <p:transition spd="slow" p14:dur="2000" advTm="807"/>
    </mc:Choice>
    <mc:Fallback xmlns="">
      <p:transition spd="slow" advTm="8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54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76"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77" name="Oval 76">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8" name="Freeform: Shape 87">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9" name="Freeform: Shape 88">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90" name="Oval 89">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93" name="Rectangle 92">
            <a:extLst>
              <a:ext uri="{FF2B5EF4-FFF2-40B4-BE49-F238E27FC236}">
                <a16:creationId xmlns:a16="http://schemas.microsoft.com/office/drawing/2014/main" id="{CE538CC0-A323-48F4-856C-EEB645F98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15053DB5-A19D-42A0-8AC2-D8F6F2C11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4" name="Title 13">
            <a:extLst>
              <a:ext uri="{FF2B5EF4-FFF2-40B4-BE49-F238E27FC236}">
                <a16:creationId xmlns:a16="http://schemas.microsoft.com/office/drawing/2014/main" id="{A8AA8458-7A86-3D46-B760-75D989DD161D}"/>
              </a:ext>
            </a:extLst>
          </p:cNvPr>
          <p:cNvSpPr>
            <a:spLocks noGrp="1"/>
          </p:cNvSpPr>
          <p:nvPr>
            <p:ph type="title"/>
          </p:nvPr>
        </p:nvSpPr>
        <p:spPr>
          <a:xfrm>
            <a:off x="6363885" y="1122363"/>
            <a:ext cx="5047488" cy="2387600"/>
          </a:xfrm>
        </p:spPr>
        <p:txBody>
          <a:bodyPr vert="horz" lIns="91440" tIns="45720" rIns="91440" bIns="45720" rtlCol="0" anchor="b">
            <a:normAutofit/>
          </a:bodyPr>
          <a:lstStyle/>
          <a:p>
            <a:r>
              <a:rPr lang="en-US" sz="4400" dirty="0"/>
              <a:t>Different Nonverbal Greeting Style</a:t>
            </a:r>
          </a:p>
        </p:txBody>
      </p:sp>
      <p:grpSp>
        <p:nvGrpSpPr>
          <p:cNvPr id="97" name="Decorative Circles">
            <a:extLst>
              <a:ext uri="{FF2B5EF4-FFF2-40B4-BE49-F238E27FC236}">
                <a16:creationId xmlns:a16="http://schemas.microsoft.com/office/drawing/2014/main" id="{DCCA682E-0633-45DE-8809-03E84BF25F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82868" y="310026"/>
            <a:ext cx="2210470" cy="6016634"/>
            <a:chOff x="2882868" y="310026"/>
            <a:chExt cx="2210470" cy="6016634"/>
          </a:xfrm>
        </p:grpSpPr>
        <p:sp>
          <p:nvSpPr>
            <p:cNvPr id="98" name="Oval 97">
              <a:extLst>
                <a:ext uri="{FF2B5EF4-FFF2-40B4-BE49-F238E27FC236}">
                  <a16:creationId xmlns:a16="http://schemas.microsoft.com/office/drawing/2014/main" id="{A480F2C0-08B4-48D0-8C47-2A8377504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850" y="6020880"/>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12D86A8A-291B-4590-AAF1-247A563D3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9971" y="578700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09944D47-DAD5-46EB-B286-DB8193754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82868" y="310026"/>
              <a:ext cx="226735" cy="226735"/>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1D366592-CBFD-4AEF-9F21-A36B2392FC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9603" y="735547"/>
              <a:ext cx="466441" cy="46644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picture containing tree, outdoor&#10;&#10;Description automatically generated">
            <a:extLst>
              <a:ext uri="{FF2B5EF4-FFF2-40B4-BE49-F238E27FC236}">
                <a16:creationId xmlns:a16="http://schemas.microsoft.com/office/drawing/2014/main" id="{EBC7D652-A7A4-E941-9D4E-99CFF3ABA780}"/>
              </a:ext>
            </a:extLst>
          </p:cNvPr>
          <p:cNvPicPr/>
          <p:nvPr/>
        </p:nvPicPr>
        <p:blipFill rotWithShape="1">
          <a:blip r:embed="rId4" cstate="print">
            <a:extLst>
              <a:ext uri="{28A0092B-C50C-407E-A947-70E740481C1C}">
                <a14:useLocalDpi xmlns:a14="http://schemas.microsoft.com/office/drawing/2010/main" val="0"/>
              </a:ext>
            </a:extLst>
          </a:blip>
          <a:srcRect l="13818" r="19637"/>
          <a:stretch/>
        </p:blipFill>
        <p:spPr bwMode="auto">
          <a:xfrm>
            <a:off x="2394771" y="2033753"/>
            <a:ext cx="3588262" cy="3588262"/>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p:spPr>
      </p:pic>
      <p:pic>
        <p:nvPicPr>
          <p:cNvPr id="2049" name="Picture 14" descr="Middle Eastern women greeting each other with kiss - France Today">
            <a:extLst>
              <a:ext uri="{FF2B5EF4-FFF2-40B4-BE49-F238E27FC236}">
                <a16:creationId xmlns:a16="http://schemas.microsoft.com/office/drawing/2014/main" id="{5E5F41C2-D8CD-794E-845C-0DCF66785EE5}"/>
              </a:ext>
            </a:extLst>
          </p:cNvPr>
          <p:cNvPicPr>
            <a:picLocks noChangeAspect="1" noChangeArrowheads="1"/>
          </p:cNvPicPr>
          <p:nvPr/>
        </p:nvPicPr>
        <p:blipFill rotWithShape="1">
          <a:blip r:embed="rId5" r:link="rId6">
            <a:extLst>
              <a:ext uri="{28A0092B-C50C-407E-A947-70E740481C1C}">
                <a14:useLocalDpi xmlns:a14="http://schemas.microsoft.com/office/drawing/2010/main" val="0"/>
              </a:ext>
            </a:extLst>
          </a:blip>
          <a:srcRect l="12105" r="21349" b="-1"/>
          <a:stretch>
            <a:fillRect/>
          </a:stretch>
        </p:blipFill>
        <p:spPr bwMode="auto">
          <a:xfrm>
            <a:off x="240377" y="433214"/>
            <a:ext cx="2255677" cy="2255677"/>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Two people shaking hands&#10;&#10;Description automatically generated">
            <a:extLst>
              <a:ext uri="{FF2B5EF4-FFF2-40B4-BE49-F238E27FC236}">
                <a16:creationId xmlns:a16="http://schemas.microsoft.com/office/drawing/2014/main" id="{431C2CBF-FEC8-6D4D-BDC1-77B3863DB355}"/>
              </a:ext>
            </a:extLst>
          </p:cNvPr>
          <p:cNvPicPr/>
          <p:nvPr/>
        </p:nvPicPr>
        <p:blipFill rotWithShape="1">
          <a:blip r:embed="rId7">
            <a:extLst>
              <a:ext uri="{28A0092B-C50C-407E-A947-70E740481C1C}">
                <a14:useLocalDpi xmlns:a14="http://schemas.microsoft.com/office/drawing/2010/main" val="0"/>
              </a:ext>
            </a:extLst>
          </a:blip>
          <a:srcRect l="11254" r="18597"/>
          <a:stretch/>
        </p:blipFill>
        <p:spPr bwMode="auto">
          <a:xfrm>
            <a:off x="5609815" y="536761"/>
            <a:ext cx="1571299" cy="1571299"/>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p:spPr>
      </p:pic>
      <p:pic>
        <p:nvPicPr>
          <p:cNvPr id="2051" name="Picture 16" descr="Culturally confused when it comes to greeting people | Family Gotts USA  Adventure">
            <a:extLst>
              <a:ext uri="{FF2B5EF4-FFF2-40B4-BE49-F238E27FC236}">
                <a16:creationId xmlns:a16="http://schemas.microsoft.com/office/drawing/2014/main" id="{A86BAFFF-0674-C048-A6DE-5A65DEC74D7D}"/>
              </a:ext>
            </a:extLst>
          </p:cNvPr>
          <p:cNvPicPr>
            <a:picLocks noChangeAspect="1" noChangeArrowheads="1"/>
          </p:cNvPicPr>
          <p:nvPr/>
        </p:nvPicPr>
        <p:blipFill rotWithShape="1">
          <a:blip r:embed="rId8" r:link="rId9">
            <a:extLst>
              <a:ext uri="{28A0092B-C50C-407E-A947-70E740481C1C}">
                <a14:useLocalDpi xmlns:a14="http://schemas.microsoft.com/office/drawing/2010/main" val="0"/>
              </a:ext>
            </a:extLst>
          </a:blip>
          <a:srcRect l="7375" r="20377" b="3"/>
          <a:stretch>
            <a:fillRect/>
          </a:stretch>
        </p:blipFill>
        <p:spPr bwMode="auto">
          <a:xfrm>
            <a:off x="249001" y="4336083"/>
            <a:ext cx="1990577" cy="1990577"/>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F3DB5C35-A71A-414F-8A60-DD464DA3E2FC}"/>
              </a:ext>
            </a:extLst>
          </p:cNvPr>
          <p:cNvSpPr>
            <a:spLocks noChangeArrowheads="1"/>
          </p:cNvSpPr>
          <p:nvPr/>
        </p:nvSpPr>
        <p:spPr bwMode="auto">
          <a:xfrm flipV="1">
            <a:off x="7777164" y="3622676"/>
            <a:ext cx="18132136" cy="6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6CE7FC87-985C-624B-9124-95BC303F3BB2}"/>
              </a:ext>
            </a:extLst>
          </p:cNvPr>
          <p:cNvSpPr>
            <a:spLocks noChangeArrowheads="1"/>
          </p:cNvSpPr>
          <p:nvPr/>
        </p:nvSpPr>
        <p:spPr bwMode="auto">
          <a:xfrm flipV="1">
            <a:off x="14463748" y="995489"/>
            <a:ext cx="20781098" cy="5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Audio Recording Oct 7, 2021 at 12:29:59 PM" descr="Audio Recording Oct 7, 2021 at 12:29:59 PM">
            <a:hlinkClick r:id="" action="ppaction://media"/>
            <a:extLst>
              <a:ext uri="{FF2B5EF4-FFF2-40B4-BE49-F238E27FC236}">
                <a16:creationId xmlns:a16="http://schemas.microsoft.com/office/drawing/2014/main" id="{6C2E6CE5-C370-774A-8C0C-80FC5BEE7D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63862" y="600261"/>
            <a:ext cx="812800" cy="812800"/>
          </a:xfrm>
          <a:prstGeom prst="rect">
            <a:avLst/>
          </a:prstGeom>
        </p:spPr>
      </p:pic>
    </p:spTree>
    <p:extLst>
      <p:ext uri="{BB962C8B-B14F-4D97-AF65-F5344CB8AC3E}">
        <p14:creationId xmlns:p14="http://schemas.microsoft.com/office/powerpoint/2010/main" val="4194982508"/>
      </p:ext>
    </p:extLst>
  </p:cSld>
  <p:clrMapOvr>
    <a:masterClrMapping/>
  </p:clrMapOvr>
  <mc:AlternateContent xmlns:mc="http://schemas.openxmlformats.org/markup-compatibility/2006" xmlns:p14="http://schemas.microsoft.com/office/powerpoint/2010/main">
    <mc:Choice Requires="p14">
      <p:transition spd="slow" p14:dur="2000" advTm="697"/>
    </mc:Choice>
    <mc:Fallback xmlns="">
      <p:transition spd="slow" advTm="6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5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ConfettiVTI">
  <a:themeElements>
    <a:clrScheme name="AnalogousFromLightSeedRightStep">
      <a:dk1>
        <a:srgbClr val="000000"/>
      </a:dk1>
      <a:lt1>
        <a:srgbClr val="FFFFFF"/>
      </a:lt1>
      <a:dk2>
        <a:srgbClr val="243341"/>
      </a:dk2>
      <a:lt2>
        <a:srgbClr val="E2E3E8"/>
      </a:lt2>
      <a:accent1>
        <a:srgbClr val="B4A063"/>
      </a:accent1>
      <a:accent2>
        <a:srgbClr val="98A750"/>
      </a:accent2>
      <a:accent3>
        <a:srgbClr val="82AC65"/>
      </a:accent3>
      <a:accent4>
        <a:srgbClr val="56B357"/>
      </a:accent4>
      <a:accent5>
        <a:srgbClr val="5EB081"/>
      </a:accent5>
      <a:accent6>
        <a:srgbClr val="54AFA1"/>
      </a:accent6>
      <a:hlink>
        <a:srgbClr val="697AAE"/>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emplate>{3FC8BF26-A106-174F-9A5C-8E888A37A3DB}tf10001120</Template>
  <TotalTime>4002</TotalTime>
  <Words>521</Words>
  <Application>Microsoft Macintosh PowerPoint</Application>
  <PresentationFormat>Widescreen</PresentationFormat>
  <Paragraphs>64</Paragraphs>
  <Slides>10</Slides>
  <Notes>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Gill Sans Nova</vt:lpstr>
      <vt:lpstr>ConfettiVTI</vt:lpstr>
      <vt:lpstr>Immigrants and Use of Nonverbal in New Culture</vt:lpstr>
      <vt:lpstr>Definition of Culture</vt:lpstr>
      <vt:lpstr>Definition of Gender</vt:lpstr>
      <vt:lpstr>Definition of Immigrants and Emigrant</vt:lpstr>
      <vt:lpstr>Refuge – Asylum Seeker -- Migrant</vt:lpstr>
      <vt:lpstr>Nonverbal Communication</vt:lpstr>
      <vt:lpstr>Nonverbal &amp; Culture</vt:lpstr>
      <vt:lpstr>Types of Nonverbals</vt:lpstr>
      <vt:lpstr>Different Nonverbal Greeting Style</vt:lpstr>
      <vt:lpstr>Samples Of Nonverbal and Cultures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Immigrants and Use of Nonverbal in New Culture</dc:title>
  <dc:creator>Microsoft Office User</dc:creator>
  <cp:lastModifiedBy>Microsoft Office User</cp:lastModifiedBy>
  <cp:revision>34</cp:revision>
  <dcterms:created xsi:type="dcterms:W3CDTF">2021-09-13T19:44:25Z</dcterms:created>
  <dcterms:modified xsi:type="dcterms:W3CDTF">2021-10-07T18:15:45Z</dcterms:modified>
</cp:coreProperties>
</file>